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65" r:id="rId3"/>
    <p:sldId id="257" r:id="rId4"/>
    <p:sldId id="266" r:id="rId5"/>
    <p:sldId id="258" r:id="rId6"/>
    <p:sldId id="259" r:id="rId7"/>
    <p:sldId id="260" r:id="rId8"/>
    <p:sldId id="261" r:id="rId9"/>
    <p:sldId id="262" r:id="rId10"/>
    <p:sldId id="263" r:id="rId11"/>
    <p:sldId id="264" r:id="rId12"/>
    <p:sldId id="267" r:id="rId13"/>
    <p:sldId id="268" r:id="rId14"/>
    <p:sldId id="269" r:id="rId15"/>
    <p:sldId id="270" r:id="rId16"/>
    <p:sldId id="277"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07ED6-6347-4CE6-BEB6-4068C3055BF6}" type="datetimeFigureOut">
              <a:rPr lang="en-GB" smtClean="0"/>
              <a:t>17/01/2016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6F344-CF98-4A17-87DE-C5BE328138E9}" type="slidenum">
              <a:rPr lang="en-GB" smtClean="0"/>
              <a:t>‹#›</a:t>
            </a:fld>
            <a:endParaRPr lang="en-GB"/>
          </a:p>
        </p:txBody>
      </p:sp>
    </p:spTree>
    <p:extLst>
      <p:ext uri="{BB962C8B-B14F-4D97-AF65-F5344CB8AC3E}">
        <p14:creationId xmlns:p14="http://schemas.microsoft.com/office/powerpoint/2010/main" val="374231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6F344-CF98-4A17-87DE-C5BE328138E9}" type="slidenum">
              <a:rPr lang="en-GB" smtClean="0"/>
              <a:t>19</a:t>
            </a:fld>
            <a:endParaRPr lang="en-GB"/>
          </a:p>
        </p:txBody>
      </p:sp>
    </p:spTree>
    <p:extLst>
      <p:ext uri="{BB962C8B-B14F-4D97-AF65-F5344CB8AC3E}">
        <p14:creationId xmlns:p14="http://schemas.microsoft.com/office/powerpoint/2010/main" val="414775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571EF71-16A3-4FAB-9881-4F9F47E3DBE8}" type="datetimeFigureOut">
              <a:rPr lang="en-GB" smtClean="0"/>
              <a:t>17/01/2016</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0EFE5BD1-BE86-477A-8CD1-BBE0BB50CC1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71EF71-16A3-4FAB-9881-4F9F47E3DBE8}" type="datetimeFigureOut">
              <a:rPr lang="en-GB" smtClean="0"/>
              <a:t>17/01/2016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E5BD1-BE86-477A-8CD1-BBE0BB50CC1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71EF71-16A3-4FAB-9881-4F9F47E3DBE8}" type="datetimeFigureOut">
              <a:rPr lang="en-GB" smtClean="0"/>
              <a:t>17/01/2016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E5BD1-BE86-477A-8CD1-BBE0BB50CC1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71EF71-16A3-4FAB-9881-4F9F47E3DBE8}" type="datetimeFigureOut">
              <a:rPr lang="en-GB" smtClean="0"/>
              <a:t>17/01/2016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E5BD1-BE86-477A-8CD1-BBE0BB50CC1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71EF71-16A3-4FAB-9881-4F9F47E3DBE8}" type="datetimeFigureOut">
              <a:rPr lang="en-GB" smtClean="0"/>
              <a:t>17/01/2016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FE5BD1-BE86-477A-8CD1-BBE0BB50CC1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71EF71-16A3-4FAB-9881-4F9F47E3DBE8}" type="datetimeFigureOut">
              <a:rPr lang="en-GB" smtClean="0"/>
              <a:t>17/01/2016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FE5BD1-BE86-477A-8CD1-BBE0BB50CC1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571EF71-16A3-4FAB-9881-4F9F47E3DBE8}" type="datetimeFigureOut">
              <a:rPr lang="en-GB" smtClean="0"/>
              <a:t>17/01/2016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FE5BD1-BE86-477A-8CD1-BBE0BB50CC1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71EF71-16A3-4FAB-9881-4F9F47E3DBE8}" type="datetimeFigureOut">
              <a:rPr lang="en-GB" smtClean="0"/>
              <a:t>17/01/2016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FE5BD1-BE86-477A-8CD1-BBE0BB50CC1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1EF71-16A3-4FAB-9881-4F9F47E3DBE8}" type="datetimeFigureOut">
              <a:rPr lang="en-GB" smtClean="0"/>
              <a:t>17/01/2016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FE5BD1-BE86-477A-8CD1-BBE0BB50CC1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71EF71-16A3-4FAB-9881-4F9F47E3DBE8}" type="datetimeFigureOut">
              <a:rPr lang="en-GB" smtClean="0"/>
              <a:t>17/01/2016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FE5BD1-BE86-477A-8CD1-BBE0BB50CC1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71EF71-16A3-4FAB-9881-4F9F47E3DBE8}" type="datetimeFigureOut">
              <a:rPr lang="en-GB" smtClean="0"/>
              <a:t>17/01/2016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0EFE5BD1-BE86-477A-8CD1-BBE0BB50CC1B}"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571EF71-16A3-4FAB-9881-4F9F47E3DBE8}" type="datetimeFigureOut">
              <a:rPr lang="en-GB" smtClean="0"/>
              <a:t>17/01/2016</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FE5BD1-BE86-477A-8CD1-BBE0BB50CC1B}"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qa/url?sa=i&amp;source=images&amp;cd=&amp;cad=rja&amp;docid=yuoUp-3nr06d5M&amp;tbnid=rSaNZde2CkP8tM&amp;ved=0CAgQjRw&amp;url=http://www.pearsonlongman.com/ae/marketing/sfesl/gamebank/games/knowyou.html&amp;ei=PkjWUvzIOYajhgfk2oDgAw&amp;psig=AFQjCNFl8AHG-_rpevcmRiHS5dHq-IF4qw&amp;ust=138986131101280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qa/url?sa=i&amp;rct=j&amp;q=&amp;esrc=s&amp;frm=1&amp;source=images&amp;cd=&amp;cad=rja&amp;docid=lbRk-d3h-UDU7M&amp;tbnid=z1fuaG_02IiXQM:&amp;ved=0CAUQjRw&amp;url=http://www.semrush.com/blog/publications/things-you-should-check-before-hiring-a-website-content-writer/&amp;ei=PGDWUuW2Aai_0QX7v4HwCw&amp;bvm=bv.59378465,d.bGQ&amp;psig=AFQjCNHPVnuNGpKwq1rgmGBPLZ5H9y_tWw&amp;ust=138986744538710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ellyads.com/play_advert/?filename=TA8090&amp;advertiser=CompareTheMarket.com&amp;type=recent" TargetMode="External"/><Relationship Id="rId2" Type="http://schemas.openxmlformats.org/officeDocument/2006/relationships/hyperlink" Target="http://www.tellyads.com/play_advert/?filename=TA8253&amp;advertiser=Cadbury&amp;type=recent" TargetMode="External"/><Relationship Id="rId1" Type="http://schemas.openxmlformats.org/officeDocument/2006/relationships/slideLayout" Target="../slideLayouts/slideLayout2.xml"/><Relationship Id="rId5" Type="http://schemas.openxmlformats.org/officeDocument/2006/relationships/hyperlink" Target="http://www.youtube.com/watch?v=2djudnKzuRM" TargetMode="External"/><Relationship Id="rId4" Type="http://schemas.openxmlformats.org/officeDocument/2006/relationships/hyperlink" Target="http://www.tellyads.com/play_advert/?filename=TA10840&amp;advertiser=Plenty&amp;type=rec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82880" indent="0">
              <a:buNone/>
            </a:pPr>
            <a:r>
              <a:rPr lang="en-US" dirty="0" smtClean="0"/>
              <a:t>ADVERTISING UNIT</a:t>
            </a:r>
            <a:endParaRPr lang="en-GB" dirty="0"/>
          </a:p>
        </p:txBody>
      </p:sp>
      <p:sp>
        <p:nvSpPr>
          <p:cNvPr id="3" name="Subtitle 2"/>
          <p:cNvSpPr>
            <a:spLocks noGrp="1"/>
          </p:cNvSpPr>
          <p:nvPr>
            <p:ph type="subTitle" idx="1"/>
          </p:nvPr>
        </p:nvSpPr>
        <p:spPr/>
        <p:txBody>
          <a:bodyPr/>
          <a:lstStyle/>
          <a:p>
            <a:r>
              <a:rPr lang="en-US" dirty="0" smtClean="0"/>
              <a:t>The Art of Selling</a:t>
            </a:r>
            <a:endParaRPr lang="en-GB" dirty="0"/>
          </a:p>
        </p:txBody>
      </p:sp>
    </p:spTree>
    <p:extLst>
      <p:ext uri="{BB962C8B-B14F-4D97-AF65-F5344CB8AC3E}">
        <p14:creationId xmlns:p14="http://schemas.microsoft.com/office/powerpoint/2010/main" val="3614924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543372"/>
            <a:ext cx="3962400" cy="623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4844143" y="1371600"/>
            <a:ext cx="3390900" cy="4419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Content: ________________________________________________________________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Audience: ________________________________________________________________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Purpose: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________________________________________________________________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8832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 y="762000"/>
            <a:ext cx="4655493"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5181600" y="1600200"/>
            <a:ext cx="3390900" cy="4419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Content: ________________________________________________________________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Audience: ________________________________________________________________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Purpose: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________________________________________________________________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0837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u="sng" dirty="0" smtClean="0"/>
              <a:t>Plenary</a:t>
            </a:r>
            <a:endParaRPr lang="en-GB" u="sng" dirty="0"/>
          </a:p>
        </p:txBody>
      </p:sp>
      <p:sp>
        <p:nvSpPr>
          <p:cNvPr id="3" name="Content Placeholder 2"/>
          <p:cNvSpPr>
            <a:spLocks noGrp="1"/>
          </p:cNvSpPr>
          <p:nvPr>
            <p:ph idx="1"/>
          </p:nvPr>
        </p:nvSpPr>
        <p:spPr/>
        <p:txBody>
          <a:bodyPr>
            <a:normAutofit/>
          </a:bodyPr>
          <a:lstStyle/>
          <a:p>
            <a:r>
              <a:rPr lang="en-US" sz="3400" dirty="0" smtClean="0"/>
              <a:t>In your copy books, write down your answers to the following question:</a:t>
            </a:r>
          </a:p>
          <a:p>
            <a:pPr marL="0" indent="0">
              <a:buNone/>
            </a:pPr>
            <a:endParaRPr lang="en-US" sz="3400" dirty="0" smtClean="0"/>
          </a:p>
          <a:p>
            <a:pPr marL="0" indent="0">
              <a:buNone/>
            </a:pPr>
            <a:r>
              <a:rPr lang="en-US" sz="3400" dirty="0" smtClean="0"/>
              <a:t>Why do you think </a:t>
            </a:r>
          </a:p>
          <a:p>
            <a:pPr marL="0" indent="0">
              <a:buNone/>
            </a:pPr>
            <a:r>
              <a:rPr lang="en-US" sz="3400" dirty="0" smtClean="0"/>
              <a:t>advertisers </a:t>
            </a:r>
            <a:r>
              <a:rPr lang="en-US" sz="3400" dirty="0"/>
              <a:t>focus </a:t>
            </a:r>
            <a:r>
              <a:rPr lang="en-US" sz="3400" dirty="0" smtClean="0"/>
              <a:t>on </a:t>
            </a:r>
          </a:p>
          <a:p>
            <a:pPr marL="0" indent="0">
              <a:buNone/>
            </a:pPr>
            <a:r>
              <a:rPr lang="en-US" sz="3400" dirty="0" smtClean="0"/>
              <a:t>specific consumers?</a:t>
            </a:r>
          </a:p>
          <a:p>
            <a:pPr marL="0" indent="0">
              <a:buNone/>
            </a:pPr>
            <a:endParaRPr lang="en-GB"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00400"/>
            <a:ext cx="3581400" cy="329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48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u="sng" dirty="0" smtClean="0"/>
              <a:t>13/1/16  Persuasive Language</a:t>
            </a:r>
            <a:endParaRPr lang="en-GB" u="sng" dirty="0"/>
          </a:p>
        </p:txBody>
      </p:sp>
      <p:sp>
        <p:nvSpPr>
          <p:cNvPr id="3" name="Content Placeholder 2"/>
          <p:cNvSpPr>
            <a:spLocks noGrp="1"/>
          </p:cNvSpPr>
          <p:nvPr>
            <p:ph idx="1"/>
          </p:nvPr>
        </p:nvSpPr>
        <p:spPr/>
        <p:txBody>
          <a:bodyPr>
            <a:normAutofit/>
          </a:bodyPr>
          <a:lstStyle/>
          <a:p>
            <a:pPr marL="0" indent="0">
              <a:buNone/>
            </a:pPr>
            <a:r>
              <a:rPr lang="en-US" sz="3400" dirty="0" smtClean="0"/>
              <a:t>TP: </a:t>
            </a:r>
            <a:r>
              <a:rPr lang="en-US" sz="3400" dirty="0"/>
              <a:t>Good writers disguise opinions as facts to persuade the reader </a:t>
            </a:r>
            <a:endParaRPr lang="en-US" sz="3400" dirty="0" smtClean="0"/>
          </a:p>
          <a:p>
            <a:pPr marL="0" indent="0">
              <a:buNone/>
            </a:pPr>
            <a:endParaRPr lang="en-US" sz="3400" dirty="0"/>
          </a:p>
          <a:p>
            <a:pPr marL="0" indent="0">
              <a:buNone/>
            </a:pPr>
            <a:r>
              <a:rPr lang="en-US" sz="3400" dirty="0" smtClean="0">
                <a:solidFill>
                  <a:srgbClr val="FF0000"/>
                </a:solidFill>
              </a:rPr>
              <a:t>Bell work: In your copy books, write down as many different words as you can that mean the same as ‘good’. </a:t>
            </a:r>
            <a:endParaRPr lang="en-GB" sz="3400" dirty="0">
              <a:solidFill>
                <a:srgbClr val="FF0000"/>
              </a:solidFill>
            </a:endParaRPr>
          </a:p>
        </p:txBody>
      </p:sp>
    </p:spTree>
    <p:extLst>
      <p:ext uri="{BB962C8B-B14F-4D97-AF65-F5344CB8AC3E}">
        <p14:creationId xmlns:p14="http://schemas.microsoft.com/office/powerpoint/2010/main" val="2927230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Think/Pair/Share</a:t>
            </a:r>
            <a:endParaRPr lang="en-GB" u="sng" dirty="0"/>
          </a:p>
        </p:txBody>
      </p:sp>
      <p:sp>
        <p:nvSpPr>
          <p:cNvPr id="3" name="Content Placeholder 2"/>
          <p:cNvSpPr>
            <a:spLocks noGrp="1"/>
          </p:cNvSpPr>
          <p:nvPr>
            <p:ph idx="1"/>
          </p:nvPr>
        </p:nvSpPr>
        <p:spPr>
          <a:xfrm>
            <a:off x="457200" y="1935480"/>
            <a:ext cx="5181600" cy="4770120"/>
          </a:xfrm>
        </p:spPr>
        <p:txBody>
          <a:bodyPr/>
          <a:lstStyle/>
          <a:p>
            <a:pPr marL="0" indent="0">
              <a:buNone/>
            </a:pPr>
            <a:r>
              <a:rPr lang="en-US" dirty="0" smtClean="0"/>
              <a:t>Below are two statements about David Beckham. What is the difference between them? Write your answers in your copy book.</a:t>
            </a:r>
          </a:p>
          <a:p>
            <a:pPr marL="0" indent="0">
              <a:buNone/>
            </a:pPr>
            <a:endParaRPr lang="en-US" dirty="0" smtClean="0"/>
          </a:p>
          <a:p>
            <a:r>
              <a:rPr lang="en-US" dirty="0" smtClean="0"/>
              <a:t>David Beckham is the best football player in the world.</a:t>
            </a:r>
          </a:p>
          <a:p>
            <a:pPr marL="0" indent="0">
              <a:buNone/>
            </a:pPr>
            <a:endParaRPr lang="en-US" dirty="0" smtClean="0"/>
          </a:p>
          <a:p>
            <a:r>
              <a:rPr lang="en-US" dirty="0" smtClean="0"/>
              <a:t>David Beckham scored a total of 62 goals when he played for Manchester United.</a:t>
            </a:r>
          </a:p>
          <a:p>
            <a:endParaRPr lang="en-US" dirty="0" smtClean="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0"/>
            <a:ext cx="3067957" cy="386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86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081"/>
            <a:ext cx="2505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5000" y="1524000"/>
            <a:ext cx="6762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ctr"/>
            <a:r>
              <a:rPr lang="en-US" u="sng" dirty="0" smtClean="0"/>
              <a:t>Advertising: the facts</a:t>
            </a:r>
            <a:endParaRPr lang="en-GB" u="sng" dirty="0"/>
          </a:p>
        </p:txBody>
      </p:sp>
      <p:sp>
        <p:nvSpPr>
          <p:cNvPr id="3" name="Content Placeholder 2"/>
          <p:cNvSpPr>
            <a:spLocks noGrp="1"/>
          </p:cNvSpPr>
          <p:nvPr>
            <p:ph idx="1"/>
          </p:nvPr>
        </p:nvSpPr>
        <p:spPr/>
        <p:txBody>
          <a:bodyPr>
            <a:normAutofit lnSpcReduction="10000"/>
          </a:bodyPr>
          <a:lstStyle/>
          <a:p>
            <a:r>
              <a:rPr lang="en-US" dirty="0"/>
              <a:t>While companies are not allowed to lie about the products or services they offer, they want to advertise them in such a way that encourages consumers to buy from them - as opposed to other companies. </a:t>
            </a:r>
            <a:endParaRPr lang="en-US" dirty="0" smtClean="0"/>
          </a:p>
          <a:p>
            <a:r>
              <a:rPr lang="en-US" dirty="0" smtClean="0"/>
              <a:t>One way of doing this is to make their opinions sound like facts to persuade the reader, e.g. ‘The </a:t>
            </a:r>
            <a:r>
              <a:rPr lang="en-US" b="1" dirty="0" smtClean="0"/>
              <a:t>great </a:t>
            </a:r>
            <a:r>
              <a:rPr lang="en-US" dirty="0" smtClean="0"/>
              <a:t>taste of Wrigley’s Spearmint’ rather than ‘We think Wrigley’s Spearmint tastes great’.</a:t>
            </a:r>
          </a:p>
          <a:p>
            <a:r>
              <a:rPr lang="en-US" dirty="0" smtClean="0"/>
              <a:t>Companies also use interesting and exciting </a:t>
            </a:r>
            <a:r>
              <a:rPr lang="en-US" b="1" dirty="0" smtClean="0"/>
              <a:t>adjectives</a:t>
            </a:r>
            <a:r>
              <a:rPr lang="en-US" dirty="0" smtClean="0"/>
              <a:t> in their advertisements to make their products sound more appealing.</a:t>
            </a:r>
          </a:p>
          <a:p>
            <a:endParaRPr lang="en-US" dirty="0" smtClean="0"/>
          </a:p>
          <a:p>
            <a:endParaRPr lang="en-GB" dirty="0"/>
          </a:p>
        </p:txBody>
      </p:sp>
    </p:spTree>
    <p:extLst>
      <p:ext uri="{BB962C8B-B14F-4D97-AF65-F5344CB8AC3E}">
        <p14:creationId xmlns:p14="http://schemas.microsoft.com/office/powerpoint/2010/main" val="34394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u="sng" dirty="0" smtClean="0"/>
              <a:t>17</a:t>
            </a:r>
            <a:r>
              <a:rPr lang="en-US" u="sng" dirty="0" smtClean="0"/>
              <a:t>/1/16  </a:t>
            </a:r>
            <a:r>
              <a:rPr lang="en-US" u="sng" dirty="0" smtClean="0"/>
              <a:t>Persuasive Language</a:t>
            </a:r>
            <a:endParaRPr lang="en-GB" u="sng" dirty="0"/>
          </a:p>
        </p:txBody>
      </p:sp>
      <p:sp>
        <p:nvSpPr>
          <p:cNvPr id="3" name="Content Placeholder 2"/>
          <p:cNvSpPr>
            <a:spLocks noGrp="1"/>
          </p:cNvSpPr>
          <p:nvPr>
            <p:ph idx="1"/>
          </p:nvPr>
        </p:nvSpPr>
        <p:spPr/>
        <p:txBody>
          <a:bodyPr>
            <a:normAutofit/>
          </a:bodyPr>
          <a:lstStyle/>
          <a:p>
            <a:pPr marL="0" indent="0">
              <a:buNone/>
            </a:pPr>
            <a:r>
              <a:rPr lang="en-US" sz="3400" dirty="0" smtClean="0"/>
              <a:t>TP: </a:t>
            </a:r>
            <a:r>
              <a:rPr lang="en-US" sz="3400" dirty="0"/>
              <a:t>Good writers disguise opinions as facts to persuade the reader </a:t>
            </a:r>
            <a:endParaRPr lang="en-US" sz="3400" dirty="0" smtClean="0"/>
          </a:p>
          <a:p>
            <a:pPr marL="0" indent="0">
              <a:buNone/>
            </a:pPr>
            <a:endParaRPr lang="en-US" sz="3400" dirty="0"/>
          </a:p>
          <a:p>
            <a:pPr marL="0" indent="0">
              <a:buNone/>
            </a:pPr>
            <a:r>
              <a:rPr lang="en-US" sz="3400" dirty="0" smtClean="0">
                <a:solidFill>
                  <a:srgbClr val="FF0000"/>
                </a:solidFill>
              </a:rPr>
              <a:t>Bell work: Write down an example of one fact and one opinion.</a:t>
            </a:r>
            <a:endParaRPr lang="en-GB" sz="3400" dirty="0">
              <a:solidFill>
                <a:srgbClr val="FF0000"/>
              </a:solidFill>
            </a:endParaRPr>
          </a:p>
        </p:txBody>
      </p:sp>
    </p:spTree>
    <p:extLst>
      <p:ext uri="{BB962C8B-B14F-4D97-AF65-F5344CB8AC3E}">
        <p14:creationId xmlns:p14="http://schemas.microsoft.com/office/powerpoint/2010/main" val="3869889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
            <a:ext cx="9144000" cy="6629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52400" y="3581400"/>
            <a:ext cx="5410200" cy="3124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2400" y="685800"/>
            <a:ext cx="5410200" cy="6172200"/>
          </a:xfrm>
        </p:spPr>
        <p:txBody>
          <a:bodyPr>
            <a:normAutofit lnSpcReduction="10000"/>
          </a:bodyPr>
          <a:lstStyle/>
          <a:p>
            <a:pPr marL="0" indent="0">
              <a:buNone/>
            </a:pPr>
            <a:endParaRPr lang="en-GB" sz="1000" dirty="0" smtClean="0"/>
          </a:p>
          <a:p>
            <a:pPr marL="0" indent="0">
              <a:buNone/>
            </a:pPr>
            <a:endParaRPr lang="en-GB" sz="1200" b="1" dirty="0" smtClean="0"/>
          </a:p>
          <a:p>
            <a:pPr marL="0" indent="0">
              <a:buNone/>
            </a:pPr>
            <a:r>
              <a:rPr lang="en-GB" sz="2000" b="1" dirty="0" smtClean="0"/>
              <a:t>COSTA BLANCA </a:t>
            </a:r>
          </a:p>
          <a:p>
            <a:pPr marL="0" indent="0">
              <a:buNone/>
            </a:pPr>
            <a:r>
              <a:rPr lang="en-GB" sz="2000" dirty="0" smtClean="0"/>
              <a:t>BENIDORM</a:t>
            </a:r>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smtClean="0"/>
          </a:p>
          <a:p>
            <a:pPr marL="0" indent="0">
              <a:buNone/>
            </a:pPr>
            <a:r>
              <a:rPr lang="en-GB" sz="1200" b="1" dirty="0"/>
              <a:t>Hotel Pueblo Benidorm </a:t>
            </a:r>
            <a:r>
              <a:rPr lang="en-GB" sz="1200" dirty="0"/>
              <a:t>***</a:t>
            </a:r>
          </a:p>
          <a:p>
            <a:pPr marL="0" indent="0">
              <a:buNone/>
            </a:pPr>
            <a:endParaRPr lang="en-GB" sz="1000" dirty="0" smtClean="0"/>
          </a:p>
          <a:p>
            <a:pPr marL="0" indent="0">
              <a:buNone/>
            </a:pPr>
            <a:endParaRPr lang="en-GB" sz="1000" dirty="0"/>
          </a:p>
          <a:p>
            <a:pPr marL="0" indent="0">
              <a:buNone/>
            </a:pPr>
            <a:endParaRPr lang="en-US" sz="1000" dirty="0" smtClean="0"/>
          </a:p>
          <a:p>
            <a:pPr marL="0" indent="0">
              <a:buNone/>
            </a:pPr>
            <a:endParaRPr lang="en-GB" sz="1000" dirty="0" smtClean="0"/>
          </a:p>
          <a:p>
            <a:pPr marL="0" indent="0">
              <a:buNone/>
            </a:pPr>
            <a:endParaRPr lang="en-GB" sz="1000" dirty="0" smtClean="0"/>
          </a:p>
          <a:p>
            <a:pPr marL="0" indent="0">
              <a:buNone/>
            </a:pPr>
            <a:r>
              <a:rPr lang="en-GB" sz="1200" dirty="0" smtClean="0"/>
              <a:t>It’s </a:t>
            </a:r>
            <a:r>
              <a:rPr lang="en-GB" sz="1200" dirty="0"/>
              <a:t>the location that sells this place. Set in a busy corner of Benidorm, it’s just minutes from </a:t>
            </a:r>
            <a:r>
              <a:rPr lang="en-GB" sz="1200" dirty="0" smtClean="0"/>
              <a:t>shops and restaurants. </a:t>
            </a:r>
            <a:r>
              <a:rPr lang="en-GB" sz="1200" dirty="0" err="1"/>
              <a:t>Levante</a:t>
            </a:r>
            <a:r>
              <a:rPr lang="en-GB" sz="1200" dirty="0"/>
              <a:t> Beach and the town’s weekly market are only a five-minute walk away, while the old town can be reached in about ten. The hotel itself is a large, high-rise affair. Outside, two big swimming pools sit side-by-side. They come complete with a good supply of umbrellas and </a:t>
            </a:r>
            <a:r>
              <a:rPr lang="en-GB" sz="1200" dirty="0" err="1"/>
              <a:t>sunloungers</a:t>
            </a:r>
            <a:r>
              <a:rPr lang="en-GB" sz="1200" dirty="0"/>
              <a:t>, and are surrounded by a </a:t>
            </a:r>
            <a:r>
              <a:rPr lang="en-GB" sz="1200" dirty="0" smtClean="0"/>
              <a:t>scattering of </a:t>
            </a:r>
            <a:r>
              <a:rPr lang="en-GB" sz="1200" dirty="0"/>
              <a:t>palms</a:t>
            </a:r>
            <a:r>
              <a:rPr lang="en-GB" sz="1200" dirty="0" smtClean="0"/>
              <a:t>.</a:t>
            </a:r>
          </a:p>
          <a:p>
            <a:pPr marL="0" indent="0">
              <a:buNone/>
            </a:pPr>
            <a:endParaRPr lang="en-GB" sz="1200" dirty="0" smtClean="0"/>
          </a:p>
          <a:p>
            <a:pPr marL="0" indent="0">
              <a:buNone/>
            </a:pPr>
            <a:r>
              <a:rPr lang="en-GB" sz="1200" dirty="0" smtClean="0"/>
              <a:t>Inside</a:t>
            </a:r>
            <a:r>
              <a:rPr lang="en-GB" sz="1200" dirty="0"/>
              <a:t>, things are modern and well-dressed. In the lobby, spot-lit ceilings are supported by marble pillars, while wooden tables are accessorized with bright flowers. The bedrooms, meanwhile, are simple but comfortable. Cue neutral walls and pine furniture. Each one comes with a satellite TV and a balcony, too.</a:t>
            </a:r>
          </a:p>
          <a:p>
            <a:pPr marL="0" indent="0">
              <a:buNone/>
            </a:pPr>
            <a:endParaRPr lang="en-GB" sz="1200" dirty="0" smtClean="0"/>
          </a:p>
          <a:p>
            <a:pPr marL="0" indent="0">
              <a:buNone/>
            </a:pPr>
            <a:r>
              <a:rPr lang="en-GB" sz="1200" dirty="0" smtClean="0"/>
              <a:t>When </a:t>
            </a:r>
            <a:r>
              <a:rPr lang="en-GB" sz="1200" dirty="0"/>
              <a:t>it comes to eating and drinking at the Pueblo, big buffets are the order of the day. Dishes on offer range from Spanish specialities to British favourites, while on-the-spot cooking stations feature at every meal. Have your omelettes cooked to order at breakfast, and help yourself to freshly-carved meat in the evenings. For after-dinner drinks, meanwhile, head to the lively </a:t>
            </a:r>
            <a:r>
              <a:rPr lang="en-GB" sz="1200" dirty="0" smtClean="0"/>
              <a:t>lounge room.</a:t>
            </a:r>
            <a:endParaRPr lang="en-GB" sz="1200" dirty="0"/>
          </a:p>
          <a:p>
            <a:pPr marL="0" indent="0">
              <a:buNone/>
            </a:pPr>
            <a:endParaRPr lang="en-GB" b="1" dirty="0" smtClean="0"/>
          </a:p>
          <a:p>
            <a:pPr marL="0" indent="0">
              <a:buNone/>
            </a:pPr>
            <a:endParaRPr lang="en-GB" dirty="0"/>
          </a:p>
        </p:txBody>
      </p:sp>
      <p:sp>
        <p:nvSpPr>
          <p:cNvPr id="6" name="TextBox 5"/>
          <p:cNvSpPr txBox="1"/>
          <p:nvPr/>
        </p:nvSpPr>
        <p:spPr>
          <a:xfrm>
            <a:off x="4419600" y="685800"/>
            <a:ext cx="4724400" cy="3447098"/>
          </a:xfrm>
          <a:prstGeom prst="rect">
            <a:avLst/>
          </a:prstGeom>
          <a:noFill/>
        </p:spPr>
        <p:txBody>
          <a:bodyPr wrap="square" rtlCol="0">
            <a:spAutoFit/>
          </a:bodyPr>
          <a:lstStyle/>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22586"/>
            <a:ext cx="3657600" cy="293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55243"/>
            <a:ext cx="16383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878286" y="3657600"/>
            <a:ext cx="30480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800" b="1" dirty="0">
                <a:solidFill>
                  <a:schemeClr val="bg1"/>
                </a:solidFill>
              </a:rPr>
              <a:t>Location </a:t>
            </a:r>
            <a:r>
              <a:rPr lang="en-GB" sz="800" dirty="0">
                <a:solidFill>
                  <a:schemeClr val="bg1"/>
                </a:solidFill>
              </a:rPr>
              <a:t>• 400m to </a:t>
            </a:r>
            <a:r>
              <a:rPr lang="en-GB" sz="800" dirty="0" err="1">
                <a:solidFill>
                  <a:schemeClr val="bg1"/>
                </a:solidFill>
              </a:rPr>
              <a:t>Levante</a:t>
            </a:r>
            <a:r>
              <a:rPr lang="en-GB" sz="800" dirty="0">
                <a:solidFill>
                  <a:schemeClr val="bg1"/>
                </a:solidFill>
              </a:rPr>
              <a:t> Beach • 200m to nearest </a:t>
            </a:r>
            <a:r>
              <a:rPr lang="en-GB" sz="800" dirty="0" smtClean="0">
                <a:solidFill>
                  <a:schemeClr val="bg1"/>
                </a:solidFill>
              </a:rPr>
              <a:t>shops and </a:t>
            </a:r>
            <a:r>
              <a:rPr lang="en-GB" sz="800" dirty="0">
                <a:solidFill>
                  <a:schemeClr val="bg1"/>
                </a:solidFill>
              </a:rPr>
              <a:t>nightlife • 800m to Benidorm Old Town</a:t>
            </a:r>
          </a:p>
          <a:p>
            <a:pPr lvl="0"/>
            <a:r>
              <a:rPr lang="en-GB" sz="800" b="1" dirty="0">
                <a:solidFill>
                  <a:schemeClr val="bg1"/>
                </a:solidFill>
              </a:rPr>
              <a:t>Swimming pool </a:t>
            </a:r>
            <a:r>
              <a:rPr lang="en-GB" sz="800" dirty="0">
                <a:solidFill>
                  <a:schemeClr val="bg1"/>
                </a:solidFill>
              </a:rPr>
              <a:t>• 2 swimming pools • Covered heated pool • Sun terrace with sunbeds and parasols • Gardens </a:t>
            </a:r>
          </a:p>
          <a:p>
            <a:pPr lvl="0"/>
            <a:endParaRPr lang="en-GB" sz="800" b="1" dirty="0" smtClean="0">
              <a:solidFill>
                <a:schemeClr val="bg1"/>
              </a:solidFill>
            </a:endParaRPr>
          </a:p>
          <a:p>
            <a:pPr lvl="0"/>
            <a:r>
              <a:rPr lang="en-GB" sz="800" b="1" dirty="0" smtClean="0">
                <a:solidFill>
                  <a:schemeClr val="bg1"/>
                </a:solidFill>
              </a:rPr>
              <a:t>Meals </a:t>
            </a:r>
            <a:r>
              <a:rPr lang="en-GB" sz="800" dirty="0">
                <a:solidFill>
                  <a:schemeClr val="bg1"/>
                </a:solidFill>
              </a:rPr>
              <a:t>• All meals buffet service • Tea, Healthy Living and show</a:t>
            </a:r>
          </a:p>
          <a:p>
            <a:pPr lvl="0"/>
            <a:r>
              <a:rPr lang="en-GB" sz="800" dirty="0">
                <a:solidFill>
                  <a:schemeClr val="bg1"/>
                </a:solidFill>
              </a:rPr>
              <a:t>cooking options at breakfast • Regional and vegetarian dishes </a:t>
            </a:r>
            <a:r>
              <a:rPr lang="en-GB" sz="800" dirty="0" smtClean="0">
                <a:solidFill>
                  <a:schemeClr val="bg1"/>
                </a:solidFill>
              </a:rPr>
              <a:t>available • </a:t>
            </a:r>
            <a:r>
              <a:rPr lang="en-GB" sz="800" dirty="0">
                <a:solidFill>
                  <a:schemeClr val="bg1"/>
                </a:solidFill>
              </a:rPr>
              <a:t>Themed evenings • </a:t>
            </a:r>
            <a:r>
              <a:rPr lang="en-GB" sz="800" dirty="0" smtClean="0">
                <a:solidFill>
                  <a:schemeClr val="bg1"/>
                </a:solidFill>
              </a:rPr>
              <a:t>• </a:t>
            </a:r>
            <a:r>
              <a:rPr lang="en-GB" sz="800" dirty="0">
                <a:solidFill>
                  <a:schemeClr val="bg1"/>
                </a:solidFill>
              </a:rPr>
              <a:t>Christmas Eve and New Year’s Eve gala dinners </a:t>
            </a:r>
            <a:r>
              <a:rPr lang="en-GB" sz="800" dirty="0" smtClean="0">
                <a:solidFill>
                  <a:schemeClr val="bg1"/>
                </a:solidFill>
              </a:rPr>
              <a:t>included</a:t>
            </a:r>
          </a:p>
          <a:p>
            <a:pPr lvl="0"/>
            <a:endParaRPr lang="en-GB" sz="800" dirty="0">
              <a:solidFill>
                <a:schemeClr val="bg1"/>
              </a:solidFill>
            </a:endParaRPr>
          </a:p>
          <a:p>
            <a:pPr lvl="0"/>
            <a:r>
              <a:rPr lang="en-GB" sz="800" b="1" dirty="0">
                <a:solidFill>
                  <a:schemeClr val="bg1"/>
                </a:solidFill>
              </a:rPr>
              <a:t>Activities </a:t>
            </a:r>
            <a:r>
              <a:rPr lang="en-GB" sz="800" dirty="0">
                <a:solidFill>
                  <a:schemeClr val="bg1"/>
                </a:solidFill>
              </a:rPr>
              <a:t>• Full programme of activities • Pool table • Table </a:t>
            </a:r>
            <a:r>
              <a:rPr lang="en-GB" sz="800" dirty="0" smtClean="0">
                <a:solidFill>
                  <a:schemeClr val="bg1"/>
                </a:solidFill>
              </a:rPr>
              <a:t>tennis • </a:t>
            </a:r>
            <a:r>
              <a:rPr lang="en-GB" sz="800" dirty="0">
                <a:solidFill>
                  <a:schemeClr val="bg1"/>
                </a:solidFill>
              </a:rPr>
              <a:t>Games room • Archery • Target </a:t>
            </a:r>
            <a:r>
              <a:rPr lang="en-GB" sz="800" dirty="0" smtClean="0">
                <a:solidFill>
                  <a:schemeClr val="bg1"/>
                </a:solidFill>
              </a:rPr>
              <a:t>shooting</a:t>
            </a:r>
          </a:p>
          <a:p>
            <a:pPr lvl="0"/>
            <a:endParaRPr lang="en-GB" sz="800" dirty="0">
              <a:solidFill>
                <a:schemeClr val="bg1"/>
              </a:solidFill>
            </a:endParaRPr>
          </a:p>
          <a:p>
            <a:pPr lvl="0"/>
            <a:r>
              <a:rPr lang="en-GB" sz="800" b="1" dirty="0">
                <a:solidFill>
                  <a:schemeClr val="bg1"/>
                </a:solidFill>
              </a:rPr>
              <a:t>Entertainment </a:t>
            </a:r>
            <a:r>
              <a:rPr lang="en-GB" sz="800" dirty="0">
                <a:solidFill>
                  <a:schemeClr val="bg1"/>
                </a:solidFill>
              </a:rPr>
              <a:t>• Evening entertainment includes cabaret, </a:t>
            </a:r>
            <a:r>
              <a:rPr lang="en-GB" sz="800" dirty="0" smtClean="0">
                <a:solidFill>
                  <a:schemeClr val="bg1"/>
                </a:solidFill>
              </a:rPr>
              <a:t>dancing and </a:t>
            </a:r>
            <a:r>
              <a:rPr lang="en-GB" sz="800" dirty="0">
                <a:solidFill>
                  <a:schemeClr val="bg1"/>
                </a:solidFill>
              </a:rPr>
              <a:t>music • TV lounge </a:t>
            </a:r>
            <a:endParaRPr lang="en-GB" sz="800" dirty="0" smtClean="0">
              <a:solidFill>
                <a:schemeClr val="bg1"/>
              </a:solidFill>
            </a:endParaRPr>
          </a:p>
          <a:p>
            <a:pPr lvl="0"/>
            <a:endParaRPr lang="en-GB" sz="800" b="1" dirty="0">
              <a:solidFill>
                <a:schemeClr val="bg1"/>
              </a:solidFill>
            </a:endParaRPr>
          </a:p>
          <a:p>
            <a:pPr lvl="0"/>
            <a:r>
              <a:rPr lang="en-GB" sz="800" b="1" dirty="0" smtClean="0">
                <a:solidFill>
                  <a:schemeClr val="bg1"/>
                </a:solidFill>
              </a:rPr>
              <a:t>For </a:t>
            </a:r>
            <a:r>
              <a:rPr lang="en-GB" sz="800" b="1" dirty="0">
                <a:solidFill>
                  <a:schemeClr val="bg1"/>
                </a:solidFill>
              </a:rPr>
              <a:t>families </a:t>
            </a:r>
            <a:r>
              <a:rPr lang="en-GB" sz="800" dirty="0">
                <a:solidFill>
                  <a:schemeClr val="bg1"/>
                </a:solidFill>
              </a:rPr>
              <a:t>• Children’s pool • Games • Playground • Cots</a:t>
            </a:r>
          </a:p>
          <a:p>
            <a:pPr lvl="0"/>
            <a:endParaRPr lang="en-GB" sz="800" b="1" dirty="0" smtClean="0">
              <a:solidFill>
                <a:schemeClr val="bg1"/>
              </a:solidFill>
            </a:endParaRPr>
          </a:p>
          <a:p>
            <a:pPr lvl="0"/>
            <a:r>
              <a:rPr lang="en-GB" sz="800" b="1" dirty="0" smtClean="0">
                <a:solidFill>
                  <a:schemeClr val="bg1"/>
                </a:solidFill>
              </a:rPr>
              <a:t>Other </a:t>
            </a:r>
            <a:r>
              <a:rPr lang="en-GB" sz="800" b="1" dirty="0">
                <a:solidFill>
                  <a:schemeClr val="bg1"/>
                </a:solidFill>
              </a:rPr>
              <a:t>facilities </a:t>
            </a:r>
            <a:r>
              <a:rPr lang="en-GB" sz="800" dirty="0">
                <a:solidFill>
                  <a:schemeClr val="bg1"/>
                </a:solidFill>
              </a:rPr>
              <a:t>• Internet corner • Telephone</a:t>
            </a:r>
          </a:p>
          <a:p>
            <a:pPr lvl="0"/>
            <a:r>
              <a:rPr lang="en-GB" sz="800" dirty="0">
                <a:solidFill>
                  <a:schemeClr val="bg1"/>
                </a:solidFill>
              </a:rPr>
              <a:t>• Air-conditioning/heating throughout • ATM</a:t>
            </a:r>
          </a:p>
          <a:p>
            <a:pPr lvl="0"/>
            <a:r>
              <a:rPr lang="en-GB" sz="800" b="1" dirty="0">
                <a:solidFill>
                  <a:schemeClr val="bg1"/>
                </a:solidFill>
              </a:rPr>
              <a:t>Room facilities </a:t>
            </a:r>
            <a:r>
              <a:rPr lang="en-GB" sz="800" dirty="0">
                <a:solidFill>
                  <a:schemeClr val="bg1"/>
                </a:solidFill>
              </a:rPr>
              <a:t>All rooms have satellite TV, telephone, bathroom and balcony. Standard rooms have 2, 3 or 4 beds. Some rooms are located in the central block and others in 5 smaller blocks in the pool area. </a:t>
            </a:r>
          </a:p>
        </p:txBody>
      </p:sp>
    </p:spTree>
    <p:extLst>
      <p:ext uri="{BB962C8B-B14F-4D97-AF65-F5344CB8AC3E}">
        <p14:creationId xmlns:p14="http://schemas.microsoft.com/office/powerpoint/2010/main" val="2688942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idx="1"/>
          </p:nvPr>
        </p:nvSpPr>
        <p:spPr/>
        <p:txBody>
          <a:bodyPr/>
          <a:lstStyle/>
          <a:p>
            <a:endParaRPr lang="en-GB" dirty="0"/>
          </a:p>
        </p:txBody>
      </p:sp>
      <p:sp>
        <p:nvSpPr>
          <p:cNvPr id="8" name="Rectangle 7"/>
          <p:cNvSpPr/>
          <p:nvPr/>
        </p:nvSpPr>
        <p:spPr>
          <a:xfrm>
            <a:off x="1219200" y="0"/>
            <a:ext cx="685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300" b="1" dirty="0" smtClean="0">
                <a:solidFill>
                  <a:schemeClr val="bg1"/>
                </a:solidFill>
              </a:rPr>
              <a:t>Location </a:t>
            </a:r>
            <a:r>
              <a:rPr lang="en-GB" sz="2300" dirty="0" smtClean="0">
                <a:solidFill>
                  <a:schemeClr val="bg1"/>
                </a:solidFill>
              </a:rPr>
              <a:t>• 400m to </a:t>
            </a:r>
            <a:r>
              <a:rPr lang="en-GB" sz="2300" dirty="0" err="1" smtClean="0">
                <a:solidFill>
                  <a:schemeClr val="bg1"/>
                </a:solidFill>
              </a:rPr>
              <a:t>Levante</a:t>
            </a:r>
            <a:r>
              <a:rPr lang="en-GB" sz="2300" dirty="0" smtClean="0">
                <a:solidFill>
                  <a:schemeClr val="bg1"/>
                </a:solidFill>
              </a:rPr>
              <a:t> Beach • 200m to nearest shops and nightlife • 800m to Benidorm Old Town</a:t>
            </a:r>
          </a:p>
          <a:p>
            <a:pPr lvl="0"/>
            <a:r>
              <a:rPr lang="en-GB" sz="2300" b="1" dirty="0" smtClean="0">
                <a:solidFill>
                  <a:schemeClr val="bg1"/>
                </a:solidFill>
              </a:rPr>
              <a:t>Swimming pool </a:t>
            </a:r>
            <a:r>
              <a:rPr lang="en-GB" sz="2300" dirty="0" smtClean="0">
                <a:solidFill>
                  <a:schemeClr val="bg1"/>
                </a:solidFill>
              </a:rPr>
              <a:t>• 2 swimming pools • Covered heated pool • Sun terrace with sunbeds and parasols • Gardens </a:t>
            </a:r>
          </a:p>
          <a:p>
            <a:pPr lvl="0"/>
            <a:endParaRPr lang="en-GB" sz="2300" b="1" dirty="0" smtClean="0">
              <a:solidFill>
                <a:schemeClr val="bg1"/>
              </a:solidFill>
            </a:endParaRPr>
          </a:p>
          <a:p>
            <a:pPr lvl="0"/>
            <a:r>
              <a:rPr lang="en-GB" sz="2300" b="1" dirty="0" smtClean="0">
                <a:solidFill>
                  <a:schemeClr val="bg1"/>
                </a:solidFill>
              </a:rPr>
              <a:t>Meals </a:t>
            </a:r>
            <a:r>
              <a:rPr lang="en-GB" sz="2300" dirty="0" smtClean="0">
                <a:solidFill>
                  <a:schemeClr val="bg1"/>
                </a:solidFill>
              </a:rPr>
              <a:t>• All meals buffet service • Tea, Healthy Living and show cooking options at breakfast • Regional and vegetarian dishes available • Themed evenings </a:t>
            </a:r>
          </a:p>
          <a:p>
            <a:pPr lvl="0"/>
            <a:r>
              <a:rPr lang="en-GB" sz="2300" dirty="0" smtClean="0">
                <a:solidFill>
                  <a:schemeClr val="bg1"/>
                </a:solidFill>
              </a:rPr>
              <a:t>• Christmas Eve and New Year’s Eve gala dinners included</a:t>
            </a:r>
          </a:p>
          <a:p>
            <a:pPr lvl="0"/>
            <a:endParaRPr lang="en-GB" sz="2300" dirty="0" smtClean="0">
              <a:solidFill>
                <a:schemeClr val="bg1"/>
              </a:solidFill>
            </a:endParaRPr>
          </a:p>
          <a:p>
            <a:pPr lvl="0"/>
            <a:r>
              <a:rPr lang="en-GB" sz="2300" b="1" dirty="0" smtClean="0">
                <a:solidFill>
                  <a:schemeClr val="bg1"/>
                </a:solidFill>
              </a:rPr>
              <a:t>Activities </a:t>
            </a:r>
            <a:r>
              <a:rPr lang="en-GB" sz="2300" dirty="0" smtClean="0">
                <a:solidFill>
                  <a:schemeClr val="bg1"/>
                </a:solidFill>
              </a:rPr>
              <a:t>• Full programme of activities • Pool table • Table tennis • Games room • Archery • Target shooting</a:t>
            </a:r>
          </a:p>
          <a:p>
            <a:pPr lvl="0"/>
            <a:endParaRPr lang="en-GB" sz="2300" dirty="0" smtClean="0">
              <a:solidFill>
                <a:schemeClr val="bg1"/>
              </a:solidFill>
            </a:endParaRPr>
          </a:p>
          <a:p>
            <a:pPr lvl="0"/>
            <a:r>
              <a:rPr lang="en-GB" sz="2300" b="1" dirty="0" smtClean="0">
                <a:solidFill>
                  <a:schemeClr val="bg1"/>
                </a:solidFill>
              </a:rPr>
              <a:t>Entertainment </a:t>
            </a:r>
            <a:r>
              <a:rPr lang="en-GB" sz="2300" dirty="0" smtClean="0">
                <a:solidFill>
                  <a:schemeClr val="bg1"/>
                </a:solidFill>
              </a:rPr>
              <a:t>• Evening entertainment includes cabaret, dancing and music • TV lounge </a:t>
            </a:r>
          </a:p>
          <a:p>
            <a:pPr algn="ctr"/>
            <a:endParaRPr lang="en-GB" dirty="0"/>
          </a:p>
        </p:txBody>
      </p:sp>
    </p:spTree>
    <p:extLst>
      <p:ext uri="{BB962C8B-B14F-4D97-AF65-F5344CB8AC3E}">
        <p14:creationId xmlns:p14="http://schemas.microsoft.com/office/powerpoint/2010/main" val="2830996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09600"/>
            <a:ext cx="8229600" cy="5715000"/>
          </a:xfrm>
        </p:spPr>
        <p:txBody>
          <a:bodyPr/>
          <a:lstStyle/>
          <a:p>
            <a:endParaRPr lang="en-GB" dirty="0"/>
          </a:p>
        </p:txBody>
      </p:sp>
      <p:sp>
        <p:nvSpPr>
          <p:cNvPr id="4" name="Rectangle 3"/>
          <p:cNvSpPr/>
          <p:nvPr/>
        </p:nvSpPr>
        <p:spPr>
          <a:xfrm>
            <a:off x="76200" y="0"/>
            <a:ext cx="8991600" cy="6934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dirty="0" smtClean="0">
              <a:solidFill>
                <a:schemeClr val="tx1"/>
              </a:solidFill>
            </a:endParaRPr>
          </a:p>
          <a:p>
            <a:r>
              <a:rPr lang="en-GB" sz="2400" dirty="0" smtClean="0">
                <a:solidFill>
                  <a:schemeClr val="tx1"/>
                </a:solidFill>
              </a:rPr>
              <a:t>It’s the location that sells this place. Set in a busy corner of Benidorm, it’s just minutes from shops and restaurants. </a:t>
            </a:r>
            <a:r>
              <a:rPr lang="en-GB" sz="2400" dirty="0" err="1" smtClean="0">
                <a:solidFill>
                  <a:schemeClr val="tx1"/>
                </a:solidFill>
              </a:rPr>
              <a:t>Levante</a:t>
            </a:r>
            <a:r>
              <a:rPr lang="en-GB" sz="2400" dirty="0" smtClean="0">
                <a:solidFill>
                  <a:schemeClr val="tx1"/>
                </a:solidFill>
              </a:rPr>
              <a:t> Beach and the town’s weekly market are only a five-minute walk away. The hotel itself is a large, high-rise affair. Outside, two big swimming pools sit side-by-side. They come complete with a good supply of umbrellas and </a:t>
            </a:r>
            <a:r>
              <a:rPr lang="en-GB" sz="2400" dirty="0" err="1" smtClean="0">
                <a:solidFill>
                  <a:schemeClr val="tx1"/>
                </a:solidFill>
              </a:rPr>
              <a:t>sunloungers</a:t>
            </a:r>
            <a:r>
              <a:rPr lang="en-GB" sz="2400" dirty="0" smtClean="0">
                <a:solidFill>
                  <a:schemeClr val="tx1"/>
                </a:solidFill>
              </a:rPr>
              <a:t>, and are surrounded by a scattering of palms.</a:t>
            </a:r>
          </a:p>
          <a:p>
            <a:endParaRPr lang="en-GB" sz="2400" dirty="0" smtClean="0">
              <a:solidFill>
                <a:schemeClr val="tx1"/>
              </a:solidFill>
            </a:endParaRPr>
          </a:p>
          <a:p>
            <a:r>
              <a:rPr lang="en-GB" sz="2400" dirty="0" smtClean="0">
                <a:solidFill>
                  <a:schemeClr val="tx1"/>
                </a:solidFill>
              </a:rPr>
              <a:t>Inside, things are modern and well-dressed. In the lobby, spot-lit ceilings are supported by marble pillars, while wooden tables are accessorized with bright flowers. The bedrooms, meanwhile, are simple but comfortable. Cue neutral walls and pine furniture. Each one comes with a satellite TV and a balcony, too.</a:t>
            </a:r>
          </a:p>
          <a:p>
            <a:endParaRPr lang="en-GB" sz="2400" dirty="0" smtClean="0">
              <a:solidFill>
                <a:schemeClr val="tx1"/>
              </a:solidFill>
            </a:endParaRPr>
          </a:p>
          <a:p>
            <a:r>
              <a:rPr lang="en-GB" sz="2400" dirty="0" smtClean="0">
                <a:solidFill>
                  <a:schemeClr val="tx1"/>
                </a:solidFill>
              </a:rPr>
              <a:t>When it comes to eating and drinking, big buffets are the order of the day. Dishes on offer range from Spanish specialities to British favourites, while on-the-spot cooking stations feature at every meal. For after-dinner drinks, head to the lively lounge room.</a:t>
            </a:r>
          </a:p>
          <a:p>
            <a:pPr algn="ctr"/>
            <a:endParaRPr lang="en-GB" dirty="0"/>
          </a:p>
        </p:txBody>
      </p:sp>
    </p:spTree>
    <p:extLst>
      <p:ext uri="{BB962C8B-B14F-4D97-AF65-F5344CB8AC3E}">
        <p14:creationId xmlns:p14="http://schemas.microsoft.com/office/powerpoint/2010/main" val="767533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1143000"/>
          </a:xfrm>
        </p:spPr>
        <p:txBody>
          <a:bodyPr>
            <a:normAutofit fontScale="90000"/>
          </a:bodyPr>
          <a:lstStyle/>
          <a:p>
            <a:pPr algn="ctr"/>
            <a:r>
              <a:rPr lang="en-US" u="sng" dirty="0" smtClean="0"/>
              <a:t>12/1/16 Introduction to Advertising</a:t>
            </a:r>
            <a:endParaRPr lang="en-GB" u="sng" dirty="0"/>
          </a:p>
        </p:txBody>
      </p:sp>
      <p:sp>
        <p:nvSpPr>
          <p:cNvPr id="3" name="Content Placeholder 2"/>
          <p:cNvSpPr>
            <a:spLocks noGrp="1"/>
          </p:cNvSpPr>
          <p:nvPr>
            <p:ph idx="1"/>
          </p:nvPr>
        </p:nvSpPr>
        <p:spPr>
          <a:xfrm>
            <a:off x="1066800" y="2057400"/>
            <a:ext cx="8229600" cy="4389120"/>
          </a:xfrm>
        </p:spPr>
        <p:txBody>
          <a:bodyPr/>
          <a:lstStyle/>
          <a:p>
            <a:pPr marL="0" indent="0">
              <a:buNone/>
            </a:pPr>
            <a:r>
              <a:rPr lang="en-US" dirty="0" smtClean="0"/>
              <a:t>TP: </a:t>
            </a:r>
            <a:r>
              <a:rPr lang="en-US" dirty="0"/>
              <a:t>Advertisers think carefully about the content, </a:t>
            </a:r>
            <a:r>
              <a:rPr lang="en-US" dirty="0" smtClean="0"/>
              <a:t>audience and </a:t>
            </a:r>
            <a:r>
              <a:rPr lang="en-US" dirty="0"/>
              <a:t>purpose of their adverts to make them </a:t>
            </a:r>
            <a:r>
              <a:rPr lang="en-US" dirty="0" smtClean="0"/>
              <a:t>memorable</a:t>
            </a:r>
          </a:p>
          <a:p>
            <a:pPr marL="0" indent="0">
              <a:buNone/>
            </a:pPr>
            <a:endParaRPr lang="en-US" dirty="0"/>
          </a:p>
          <a:p>
            <a:pPr marL="0" indent="0">
              <a:buNone/>
            </a:pPr>
            <a:r>
              <a:rPr lang="en-US" dirty="0" smtClean="0">
                <a:solidFill>
                  <a:srgbClr val="FF0000"/>
                </a:solidFill>
              </a:rPr>
              <a:t>Bell work: In your copy books, write down as many places you can think of where you might see advertisements (for example, magazines)</a:t>
            </a:r>
            <a:endParaRPr lang="en-GB" dirty="0">
              <a:solidFill>
                <a:srgbClr val="FF0000"/>
              </a:solidFill>
            </a:endParaRPr>
          </a:p>
        </p:txBody>
      </p:sp>
    </p:spTree>
    <p:extLst>
      <p:ext uri="{BB962C8B-B14F-4D97-AF65-F5344CB8AC3E}">
        <p14:creationId xmlns:p14="http://schemas.microsoft.com/office/powerpoint/2010/main" val="131031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1.gstatic.com/images?q=tbn:ANd9GcQbklfJawV9qyOusvAM3FfwloFVCuVTiFzuthhip-rHdNlmbrR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181" y="0"/>
            <a:ext cx="3419475"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685800"/>
            <a:ext cx="8229600" cy="1143000"/>
          </a:xfrm>
        </p:spPr>
        <p:txBody>
          <a:bodyPr/>
          <a:lstStyle/>
          <a:p>
            <a:pPr algn="ctr"/>
            <a:r>
              <a:rPr lang="en-US" u="sng" dirty="0" smtClean="0"/>
              <a:t>Paired Task</a:t>
            </a:r>
            <a:endParaRPr lang="en-GB" u="sng" dirty="0"/>
          </a:p>
        </p:txBody>
      </p:sp>
      <p:sp>
        <p:nvSpPr>
          <p:cNvPr id="3" name="Content Placeholder 2"/>
          <p:cNvSpPr>
            <a:spLocks noGrp="1"/>
          </p:cNvSpPr>
          <p:nvPr>
            <p:ph idx="1"/>
          </p:nvPr>
        </p:nvSpPr>
        <p:spPr/>
        <p:txBody>
          <a:bodyPr/>
          <a:lstStyle/>
          <a:p>
            <a:r>
              <a:rPr lang="en-US" dirty="0" smtClean="0"/>
              <a:t>In pairs, read through the holiday brochure handout.</a:t>
            </a:r>
          </a:p>
          <a:p>
            <a:pPr marL="0" indent="0">
              <a:buNone/>
            </a:pPr>
            <a:r>
              <a:rPr lang="en-US" dirty="0" smtClean="0"/>
              <a:t> 	</a:t>
            </a:r>
          </a:p>
          <a:p>
            <a:pPr marL="0" indent="0">
              <a:buNone/>
            </a:pPr>
            <a:r>
              <a:rPr lang="en-US" dirty="0"/>
              <a:t>	</a:t>
            </a:r>
            <a:r>
              <a:rPr lang="en-US" dirty="0" smtClean="0"/>
              <a:t>1. Underline/highlight examples of facts in one 	</a:t>
            </a:r>
            <a:r>
              <a:rPr lang="en-US" dirty="0" err="1" smtClean="0"/>
              <a:t>colour</a:t>
            </a:r>
            <a:r>
              <a:rPr lang="en-US" dirty="0" smtClean="0"/>
              <a:t>. 	</a:t>
            </a:r>
          </a:p>
          <a:p>
            <a:pPr marL="0" indent="0">
              <a:buNone/>
            </a:pPr>
            <a:r>
              <a:rPr lang="en-US" dirty="0"/>
              <a:t>	</a:t>
            </a:r>
            <a:r>
              <a:rPr lang="en-US" dirty="0" smtClean="0"/>
              <a:t>2. Underline/highlight examples of opinions in a 	</a:t>
            </a:r>
            <a:r>
              <a:rPr lang="en-GB" dirty="0" smtClean="0"/>
              <a:t>different colour</a:t>
            </a:r>
          </a:p>
          <a:p>
            <a:pPr marL="0" indent="0">
              <a:buNone/>
            </a:pPr>
            <a:endParaRPr lang="en-GB" dirty="0" smtClean="0"/>
          </a:p>
          <a:p>
            <a:r>
              <a:rPr lang="en-US" dirty="0" smtClean="0"/>
              <a:t>Note: if you do not have different </a:t>
            </a:r>
            <a:r>
              <a:rPr lang="en-US" dirty="0" err="1" smtClean="0"/>
              <a:t>colours</a:t>
            </a:r>
            <a:r>
              <a:rPr lang="en-US" dirty="0" smtClean="0"/>
              <a:t>, underline facts with a straight line and opinions with </a:t>
            </a:r>
            <a:r>
              <a:rPr lang="en-US" smtClean="0"/>
              <a:t>a wavy line.</a:t>
            </a:r>
            <a:endParaRPr lang="en-US" dirty="0" smtClean="0"/>
          </a:p>
        </p:txBody>
      </p:sp>
    </p:spTree>
    <p:extLst>
      <p:ext uri="{BB962C8B-B14F-4D97-AF65-F5344CB8AC3E}">
        <p14:creationId xmlns:p14="http://schemas.microsoft.com/office/powerpoint/2010/main" val="1382422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u="sng" dirty="0" smtClean="0"/>
              <a:t>Writing Activity</a:t>
            </a:r>
            <a:endParaRPr lang="en-GB" u="sng" dirty="0"/>
          </a:p>
        </p:txBody>
      </p:sp>
      <p:sp>
        <p:nvSpPr>
          <p:cNvPr id="3" name="Content Placeholder 2"/>
          <p:cNvSpPr>
            <a:spLocks noGrp="1"/>
          </p:cNvSpPr>
          <p:nvPr>
            <p:ph idx="1"/>
          </p:nvPr>
        </p:nvSpPr>
        <p:spPr>
          <a:xfrm>
            <a:off x="457200" y="1935480"/>
            <a:ext cx="7696200" cy="2179320"/>
          </a:xfrm>
        </p:spPr>
        <p:txBody>
          <a:bodyPr>
            <a:normAutofit/>
          </a:bodyPr>
          <a:lstStyle/>
          <a:p>
            <a:r>
              <a:rPr lang="en-US" dirty="0" smtClean="0"/>
              <a:t>In your copy books, rewrite the </a:t>
            </a:r>
            <a:r>
              <a:rPr lang="en-US" dirty="0"/>
              <a:t>hotel </a:t>
            </a:r>
            <a:r>
              <a:rPr lang="en-US" dirty="0" smtClean="0"/>
              <a:t>description for the Bahia Princess, </a:t>
            </a:r>
            <a:r>
              <a:rPr lang="en-US" dirty="0"/>
              <a:t>changing weak or boring </a:t>
            </a:r>
            <a:r>
              <a:rPr lang="en-US" dirty="0" smtClean="0"/>
              <a:t>words/phrases </a:t>
            </a:r>
            <a:r>
              <a:rPr lang="en-US" dirty="0"/>
              <a:t>to make it sound more appealing. You can use the word </a:t>
            </a:r>
            <a:r>
              <a:rPr lang="en-US" dirty="0" smtClean="0"/>
              <a:t>bank to </a:t>
            </a:r>
            <a:r>
              <a:rPr lang="en-US" dirty="0"/>
              <a:t>help you</a:t>
            </a:r>
            <a:r>
              <a:rPr lang="en-US" dirty="0" smtClean="0"/>
              <a:t>.</a:t>
            </a:r>
          </a:p>
          <a:p>
            <a:pPr marL="0" indent="0">
              <a:buNone/>
            </a:pPr>
            <a:endParaRPr lang="en-US" dirty="0" smtClean="0"/>
          </a:p>
          <a:p>
            <a:pPr marL="0" indent="0">
              <a:buNone/>
            </a:pPr>
            <a:endParaRPr lang="en-GB" dirty="0"/>
          </a:p>
        </p:txBody>
      </p:sp>
      <p:sp>
        <p:nvSpPr>
          <p:cNvPr id="4" name="AutoShape 2" descr="data:image/jpeg;base64,/9j/4AAQSkZJRgABAQAAAQABAAD/2wCEAAkGBhQSERUUExQUEhUWGRwYFBYYGRobIBwbFxwYHBscHh8ZICYhGBwlHBoaHzAgIycpLCwsHCAyNTAqNyYuLCkBCQoKDgwOGg8PGjIkHyU0NDI0NC8uLDQsMjQxNSwqLywsNSwsLy4uLCoqLCwvLSosLiksNC8pLCwsLCwvLCw0Kf/AABEIAOQA3QMBIgACEQEDEQH/xAAcAAEAAgMBAQEAAAAAAAAAAAAABQYBBAcDAgj/xABNEAACAQMDAgMFAgsDCQUJAAABAgMABBEFEiEGMRNBUQciMmFxFEIVIzNSYnKBkaGxsiRDUxY0RFSCksHC0YOEotThFyVjZHOTs8Tw/8QAGgEBAAMBAQEAAAAAAAAAAAAAAAMEBQECBv/EADARAAICAQIDBwIGAwEAAAAAAAABAgMRBCESMUEFEyJRgaHwYZEjcbHB0fEyQuFS/9oADAMBAAIRAxEAPwDuNKUoBSlKAUpSgFKUoBSlKAUpSgFKUoDxvLtYo3kkIVEUu7HyVQST+wCuHX/Xl9qJZ0meytiSI44vdkIB7tJ3B+S4H17noPtlvzFo9xg4L7I/2O6hv3ruFcw0+DZEi/mqAfrjn+NVdTa4RXDzZZ01anLfoeE+ipJzK00p9ZJpW/m1Yg0VI/yTTRfNJpF/5qkKVnd9Z/6f3NDuoeSMWurajBjwNQmIBzsnxMD8suCwH0/hVg03203EPF/aBl85rc8fUo54Hz3D6VAUqaGrnHnuRT0sHy2Oy9O9X2l8u62mWTHxLyHX9ZGwy/UjB8s1MV+brnQl3iWFmt5lOVkjJUg/sxjv3GM+eaufSntfkhdYNUHB4S7Ue7/2gH9SgfNQPeq/XfGzlzKNlMq+fI69SviKUMoZSGUjKkHIIPYgjuK+6mIRSlKAVg1msGgM0pSgFKUoBSlKAUpSgFKUoBSlKAUpSgOa+3ls2FunlJdxq302Sn+YFUyrt7bo91vZj/5xD+6OY/8ACqTWdrXukaGjWzYpSlUC6K+XkA7kDy5OK+q8bu1WRGRuQwwf+v1B5rqxncPONj2rznt1dSrgMp7g1F6bYSw2X2pWMsMUjQ3kZHMLA+46fnRMrJkeRPGecS0bhgCDkEZBHmDUtlUqn+5FXYrEe/SHVUukNsbdNYMcsndoM92X1XPJX9vfO7uVneJLGskbB0cBkZTkEHsRX5/uNQiT45EX6sBU/wCynqRorj7PCs09nKT8EbskEnckNt2iNvMZwrcjuav6e6UtpL1KV9MY7xfodnpSlWyoKwazWDQGaUpQClKUApSlAKVWL3r+GO5kgEVzN4IUzywxmRYi+cKwQlycDJ2qcZ588S+kdQW90pa3mjmA+LawJU+jDup+RANASFKUoBSlKAr/AFX11a6eF+0Od7DKRINztj0Udh5ZYgfOqi3tvVvyen3bD9PYn/E1WOrww1u88TO5lhMOf8IIAdvoN+7OPPNa9UrtS4S4Ui5Tp1OPE2bHVnXs1+1tE9oLZVmMgJlEjErHIOwUBR73qa161fsOZRKzElQVRfJc4yfmTilxJNn3EjI9Wcj+AQ/zqnbPvWn89y3XBVpo2qVXje3UsvgwmN3+94YJCc495myPXy8uxPFS6dDTP+WvHI9Ixj+OcH/dr0tP1k0jy7/JHpcXiJ8bqn1IH86jz1JGz+HCslxIeyRoWJ/Z3P7Aa2rnoO3RraJRI7z3EcRYtyFZsyHC4HwBucZ/nXftO0mG3XbBDFCv5saKg/coFWK9LBrOckFmpmnjBz32ZdHXKC8e9hSKK7RFNuW3H3QyksBwMq2O+fUDFfdh7CbVcCW4u50GcRlwi4zxnYASfnkfSulUq8kksFJtt5K3pHs4062x4VpCCOQzr4jA/rSbiP31Y1UAYHArNK6cFKUoBWDWawaAzSlKAUJpUX1DbtLEIFJXxmCOwzlY+TJyCCpKAoGHZnU0BC2uqtMz38kphsYA5hUEjxQoYNO+PijIz4acgjD9yuIzUeoru2tJb+YsJbjbFYWOFwjSHEQYd3m+8wzwAwHap/WrZZZrWzC4iH4+VQPd2W5Tw4+O2ZWRgPMRMKh9aH2vXbW3IJjs4mu3GMqZWPhxA+jLy4/9KAm+iemBY2ixE75WJkuJD3eV+XYnz54HyAr11no20umDyRASj4ZoyY5V79pEIbzPGccmpqlAVH8E6la4+z3KX8Y/ursbZMAfdmiGCe3xofPmsxe0eGNlS+im06QnA8cZjJxn3ZkzGex7kfSrbVF9quZ47bT0ba19OqPg4Ihi/GSsPoAvy5+dAXeCdXUMjB1YZVlIIIPmCOCK+68rW1WNFjjUIiKFRRwAqjAA9ABXrQFW666Dj1FFIYw3EWTBMBkjPdWH3kPmP/XPItSE9k4iv4jCScJMuWik/VfHB4ztOCPPFd2m16BbhLYuDM4yI1BYhQCdzbQfDXjG5sAnitq7tElRkkRZEYYZGAYEehB4NRWVRsW5LXbKt7HBkcEZBBB7Ec1H6jpTSgjxpEyOAu0DPz4yR8s10jWPYrASXsZpLFzzsH4yIknJ9xjkenBAHkKpuq9PahZZNxbeNEO89tlwB6sh99cDknGKpPTTreYblxaiE1iWxNezsWzwmEQrBPFjxowzYbyEqknLK3z5B48gTcF02MfcX9vP865I9wymO7tjmSP3lweJEPxRn1DD9x9DXWNG1aO6gjniOUkUMPl6g48wcg/MGoJtvxEsUl4SK15FS70wgKo+1gcADlopQP41c9XubncI7aOMsQS0spYInkAFX3pGJ+7lQAOSMjNI9oI22qzhSxtZ4bkAd8RON2M/oFql+uepZg9tZWTBbi8yfGxuEUKDLSY8yR8OeOD2OKv6V5gUdSsTN2C71OKWMTRWt1E7BWkty0TRg599klZg6jjO188/Ccc2eqV/7MYjHgXeorL/AI4upd5I8yCdvP6taOhdWXNlerp2puJTLzaXgUIJcnGxwOA+cLx5lQc7gTaK50OtXUdSSBN0hbBOFCqzsxwThUQFnOATgA8AnyrYeQKCSQAOSTwAKq8ntMsNxWOV7kr3+zxSzAf7USlf40BK6R1PBcu8cbOsiAF4pI5InCns2yVVYr8wMVK1VbPU9P1G4jZHzc2xLKp3wyqDjcGRtrmM5GQQVPFWqgFYNZrBoDNKUoBSlKA0otNAuZJ85Lxxx49BG0rfxMn8B6VUuh/xmqavPnP42KAfLwI8MB6cmr1XP/ZVxNq47H8Izn9hPFAdApSlAKpmo7ZNftUOCYLOaZfkZXjiz8uAw/fVzqkxsP8AKRx5/g1cfT7Q2f5igLtUB1HqUxZbW0IFxINzykbhbxEkGUjszkgqiH4mBJ91GqfrVvbiO3jlmbCqqtJI3yRck/sVf4UBV1njsGSxsYjcXco8SVpHJOOxnuJMFiSeAO57AAYxvaz1rb2KBbqdJLjaD4MQ9+RjwBHFuZhuPAyT9fOoYTNpum3F/Km69uMSSDGT4kmFgg45Kx7lTA9GPnVR0PRUt55bi6be9rH411MfeL3Mqlm+eI4sBVA/vM4zUdligiSEHNl+0jrl5LuO1ntTbvMjSRYkWQ4TGRIFA8M8+RYeWattcTu9HMr21xIXTUrqaP7Mquw8GJHDMu0EAhYdxckH3mI8+b71P1pLHcfY7KFbi42b5WkYrFCrZ2lyOWZj2Qc45rkLMxzIThiWEc46k0UWOoywINsMq/aIBjhdxIkQeXD8gDsGFSHs2vfDnuLQn3T/AGiEc8BjtkUeQAbacD841qe0PVrl2tJLy2WEwuwNxE5eIpKuCrZAZDuVMbuO/Na2hTbdTs2B4fxY2+amMuP/ABIKpWpObxya9189y7U3wLPNM6de2iyxvG4yrqUYfJgQf4GqH7LhLJqsouPyljaLZj5hZOH59VXP0ar9czbEZvdAUEks20YHfJ8h86oHs81zfrt0zBVF1FlNrb1YwiMDYxVd4K7jwPI98V60beWuh41SWEzs0PaqR7ZtD8fTJJF92W1IniccFdh9/BHPwbiPmF9M1dYDUX1oV/B15v8Ah+zTbvp4bZrQKJWNI0CbVlS51LKwMFeCxViExwwknIx4jHghDwo7jJIF7tbRIkCRosaKMKqgKAB5ADgCoT2ek/gqxz/q0X7ti4/hVgoCsdeaCLi3Z0wlzAjSWsw4ZHUZADd9rYww7EHtW30d1B9rsrediokkjVnA/Ox72BnIGc4FaXtC15bTT7mYkA7CkefN3G1P4nP0Bqj+xbpxVijm+yWMoPIuklLyqcdmR1OxwDghSv05oDsNYNZrBoDNKUoBSlKAVQ+j8xa1q0J4D+BPH8wyEOf97A/ZV8qh9VypZavZ30jLHFNHJZzyM2AveWInPHLKw/dQF8pWnp+swTjdBNFMPWN1cf8AhJrcoBVFuk2dSwv5S6e8Y+qTbz/A1eqofXSeFquj3JOFEstu31uI8IP3g/woC+V8ugIIIBB4IPmD5V9VgnFAUn2iuHn023J/KXJlK57i2jd/2gMUP7q8tU0BJVdTwkkyTT/pCIJ7v0PhID8s1oajqSahq1vJbN4sNikwkmHKGSdVURo33mCjcSMgDAzzU+5WRWUMDkFTgg4yMeVZuql41gv6ePg3NH2dWBuGk1OXJafKWqn+7t1Y7cejSEbz/s1HW0ZOoatEGMUzPE6ybQTsaFQjDdwwUqw9M1v9BdSiBINNu1FvcRoEhOcxzqgADRscZbGMocHnt6bHtE0QqjajAwiubWFySV3LLEoLmJxkHGRkEHg1cnBSr4YlWM3GeZHP9VuLm1kuEub9ZFCBoYbhI1juYyv4xN2AFbOVwDxlScg1raHoiwapZFWY2kqPNZlsnmSI/iiTzwp3AnHkOTmt7pPreRphDfywukysyMyoiq2VxGPJlIY4zzx3OeLncdOwyR26LlFt3jkhKHt4XAXPOVK5U+oNVbVKmXBYsP8A589yxVKN0eODyv8ApL1Uep+kjvN9bbzfRFZIyzsQwTOYtudoVlLDgDk9+Sat1Kpwm4PKLcoqSwz26V6ohvoFnhPB4kQ/Ejj4kYeTD+IwRwa5x1j7SZLwXGmQxL4szJFFJHJvQo3vShiVGxlQFWwGwSw+7kz170WpuDc2001lM35RoSNsnzdGBVj35+ee9fWg9IQ2szzNI9xczElppSCx7ZCgAYHA7eWBnAAGi9XHhyuZRWmlxb8iodB9QPZX7rdRz2yw20cLQRCadGYbcTNt3BPdAAxnuRng56K3tJgcfiIry5bsEjtZhyfVpFVVHzJAFRPUmmSrJHfWgzdW4I2ZwJoj8cLY7+q5zhsfUXXp/XYry3juITlHGcHupHDKw8mU5BHyqWm1WRz1Ira3B4Knb9IXF/cx3OpBY4oTutrFWDgN+fMw4d/0RwPXvmz2PSlrBMZoYUgdgQ3hZQNn85FIVz6EgkZOO5qWpUxEKwazWDQGaUrR1jWYraPfKSMnaiqCzOxzhEUcu5weB6HyFAb1Khh1KkUCS3xisS5OEklXjk7QTwC+3BIXODnk4zW1rGuwWsfiXEscKerkDJ9AO7H5DJoDfryubVJFKyKrqe6sAR+41T39rdmkqLKl1BFJxHczQPHEzHsAzAH55KgAdyKuccgYBlIYEZBByCD2II7igKtqHsq0ubG6ziQg5BizEQf+yK1rj2cNGSbbUdQg9EMomQf7MoP86udKApa6ZrUKgJeWV5g8+PA0JIz6wsQDj9Gofq99UnhWN9MR2jkjnilhuUYCSJww9yQKwBG5cjOM+ddMpQGAa5z7S9REt1DYyzC3tTE9xdHds8VUYKsW7IwCclgOSPSuj1rXmnRTbfFjjl2kMu9VbDDkEbhwQR3FcaysHU8PJRemOmhe4lljMVio22lpjYHX/FlXjKn7qNxjkjJqau/ZtZEhoYhZyr8MttiJh27hfdccDKuCD6VaaVyMElhHXJt5OW9XXccEYt9ViWWOVlSOdFwj5IBY5Obd1BLH3sYBKseQNq31a7sF2yBtUsSPi4aeNCPMdrlPn8XJ74qu+3S7Ml1BEAWFtCblh5NvkUYx5nbE/wCxvnVzbpwpGtxpTIYnUOLRjiFw3OYmAJgYjyGUP5ozuqDgcG+7+xNxqS/E+5yrrCPS2lRtOEbRG3mllALthsjaCshPh45IQAYz27V0roayWLTrUKoTMMbMAMZZkUsT8ye5rlnVN8s8t7OkRhygtypChjKPdkztyCdxC5yc7a6/f3yWdo0j/BDHkgdztGABnzJwB9araiTlt8+blimKjv8APmxI0rmltLfXS+LPdS2wf3khgCpsU9gWKlmOO+fP9wmOjNTlW6mtJZnuAsaTRO+NwDEqysR8XOCOM8mq7hz35FtxmoqTWEy51UuvNKiZra4mXdHC5SU5IKJNtHihhgoUkEbbgRhd1W2vK5tlkRkcBkcFWU9iGGCP3V5jLheTxKPEsGlpEc0eYpm8Xb+Tm4y6+jgdpF7EjhuCMcgRbzHSro3SA/Y7hgL1B/dSE4Fwo7YOcSY57HnFeHTesm3m/B10x8RB/ZZW/v4vu8+cij3SPPGatU0KupVgGVgQykZBB4II8xipYzdU8/GRuKsjgs6uCAQQQeQR51mqH0VqBs5/wbK2YyC+nuzZLRry8Jz96PPHfKY7bavlasZKSyjMknF4YrBrNYNejhp6tqq26biGdmOyKNeWkcgkIoPGcAkk4CgMxIAJFakSVZgfxc2oyL7oOTFaQscE+RwSMZ4eZh91V/F2+TtkDcQDgfP0ye2aollFLdGSG3lKozn7ffpwZH7GG29FQe5v52AYBZstQHzu23DR2KC+vvhub+fBWAY7EqAM57W8W0eZxyTOaJ0PFE4nnY3t3gZuZQCQefyafDAvJ4T15JqY0jR4bWFIYI1ijQYVR/Mk8knuSeSe9blAeF9YRzRtHKiyIwwyMAQf2GufydJ3mkkyaUTc2vd9Plbtk5JhkbJU+e0/P4iQK6PSgIDpPra31BW8JissZxNBINskbDghlPoeMjjPHcEVP1WOq+gYbxlnRmtbyP8AI3UfDKfRhwJF8tp8iQCMmo7R+t5beZbPVVWGZjiC6UYhn9Oe0cnqpxz2xkAgXilKUApSlAKUpQHF/alMINULy5SOW3jCSEHaSjS7l3dt2CDj0IqtaVqZCNDaXs8UTZLRRN7o3ZJ2kqTFnn4SK/RhFcP1rVo9Uu1LA6dJve3gugRKkgR2AjmQhdmSDtOTySPSoJUSk3KDefYmV8YpRmlj5yISPTh4lnbxqArXEeR+ih8Rz8zhavntLXdZBDysk8CMPkZVJ/lUPpfS0tvrCJPIkwt7cz70QoA0paMKQWOTtVjmt3rS/a6tmitre5lkDoyMYWjXMbq3LTbMggEZXPeqTi4yin6l1Ti02uQS4BZlHdMbvlkZA/dg/tFens+sCzXF62f7QwWEH/Biyqt243nLfTafOoAaHqMguQtqIvHcHdJOgwuxEIAj3HdhTzxjPnirDLPqcUecaZawxr3ZpmCqowB2UAY+deODCwmt/r86lvUahWYS5LPT0Xt+pcKjNd11LZASDJI52Qwr8Ujnsqj+Z7AVVun9T1q9BkgjsvAB9yWVJohKPVAWLY+ZUCrt0t0i8cpu7wpLdsNqhc7IE/Mjzzk/ec8nt27yw0ss+LkUJ6lY8PMj7L2Yx3CPLqQ8a5lxyrECAKcqkJByu092+8c54OK830nULLhf/ecA7HKpcKOe+7CTeXOVJ+dX+lXpVxksNFONkovKZx/q3qm3e3O5prO5i/HW/jwyRkSx8gAsu055UgE5DGupaHqJuLaGZkMZkjVyhyCpZQSOfQ8VvUpXWq1hHZzc3lisGs1g1IRlNvdUbUp5LO2dltojtvbhcjc3nbxMPvY+Nh8IOO5q22dmkUaxxqqIgCoqjAAHYAVWr/p6a0ke504A7junsmbbHKfNoyeIJj6j3W+8M+9Ur091NDeIWjLK6HEsLjbJE35rqeVPz7HyJoCWpSlAK8551RS7sEVQSzMQAAO5JPAHzrz1DUI4InllcRxoNzs3YAf/AN2rn8Gnza8wluA8GmA5gt8lXucciSXHKx+ar59/QkDYfrq61CRotIiBjU7XvpwREPXwl7ykc/LPcYINb0fs1SVR+ELi41FshiruY4ty9iIYiF/3t1W21tUjRUjVURQAqqAAAOwAHAFetAecECoqoowqgBR6AcAV6UpQClKUApSsE45PFAV3rnrEabAknhNO0kqwxoGC5dgxGWPwj3e+DXE5F3KI5VULLcSiVM5AD+LKACQOx2nOB2q1e0zr+K7jEVtH40UU0bvdE4UMkgGIhjMncguMDHbOarnUVmhi/GZCeNG0hzjCllRzny9wnn61p6StxrnZjkvuufvjBh9oXKVtdOdm+fk+XtxZLl7NLOTwHuZZHmedsI8hyxhhGyLJPfIBbPnuz3OauNasssVtDklIYolA5wFVVGAPkMYAFVjUOoxKivLObC0kGY8e9dXKnGDCi5aJDke+QWwc4TvXy3DK+baR9dxRpgk2Tl9roWTwIEa6uMfkk7LnsZX+GFfm3J8gx4qta907K1yi6sVkt512QCJmWKKZsjY3Yu5B9yRuMg4AyKjNY63mgtHFjEumwKMgnDzuzEDc5OVQknkkux9RW7o+sXt3pRsjavcl96Nc3hZEKMSyNz+NkYZGGAGNoOcitCWkVEfHs39yhXrFqH+Huk+nL5uWnpTqWS2lXT75txPFncngTKO0b+kyjA/S+ve9CQZ25GQMkeeDnBx6cH91c01DT4k04RanOjhVwZz7h3L8LLkkmQccjk+nOK3OmoLy805ZJQ0V5AzizuHXY0qDG1pEPKpLgK6N3wGHIUjlNnGt+h7tr4HsX9XBzgg44PyPfn04Ir6qoaZJ+ELaLULRvs1yyYYEEozIWVoZl4Lqr7gGGGHdSAxDS3SPUgvrZZthibcySxkglJIyVdcjgjI4PmCO3apyEmaUpQCsGs1g0Bmq31N0cLiRbm3kNreRjEc6jIZf8OVe0kZ44PIxkehslKAqfTPWxkl+x3qC1vlHwfcmA/vIGPxqQCdvccg5watUsoUFmIVQCSScAAdyT5ConqfpWC/i8OYEFTuilQ4eNx2dG7qQQPkcVTBpWp3bjTb7/No8PPeRkr9qizhIcf3bEgl9pzgeW4FgNm2tG1uYTzArpkLZt4Tx9qdT+VkH+CD8KH4u544PQgK+IogqhVAVVACgDAAHAAA7ACvugFKUoBSlKAUpSgFch616vbUXe2t2K2aErPKpwZ2HBjQ/4QPDMPi7Djky3tM6sZmOn2z7WIzeSr3jjbtGp8pHH7l58xinxskZSFRt90lQOwCbR/zCtPQ6RWPvJ/4/qYfanaDpXdVf5v2X8/35Gh1HCRZusS8gKFVR5bl7Aegrw15pXt5ScQxhG4YAs/BwD5ICcep/VqVv7gxpuHky7v1WYAn9gOf2Vm8hU4Zz7seXIPbI5BPrjuPnz5Ctm2vicsPol9Ovz0Pm6L+BQbWfE3nm/wDXK/PZb78yA17WZJTClw2yIQMkcbHJjOzaksjH4pWwwye2SB5kyfT1hGkEbKiozopcgckkAnJ79yaj9K1K3cPJLJEWnb8mzKcIvCIVyfLn6mpz7auMqsrj9CKV/wClTVTSVU0riTSXTz+Pn6mh2jdqNR+Hwyb64Tw/ovyzj0T6mp1BceHEr43BJYmK9shZFOOfXGKu/TV3e6ojvG0NhCshjJwZpWKhSdudqJw2MkNznjjmkaxC80DotveEkZX+zT/EpBX7nbIFXrpbW49I0m3+1rIJ52kkW3RSZGLuz4CnGCqFdxOADxntnN7TVVtqknnb+TY7DV1VLg01u+m/TH7ll0noC1hkEzB7mcdprhjIw7/CD7sff7irUrrWjJdR+G7SouQT4Ujxk4zwWQg7ee1avT3VUN3bC4TKDdsdX4ZHDbSjAdjkj9hB86mc1Qxg2XnqQs3ScP2QWkO+1hBXiBihwGDFdw597GGOcnJ55rc0bRYbSFYYE8ONckDJJyxySSxJYknuTW9ShwUpSgFYNZrBoDNKUoBSlKAUpSgFKUoBSlKAVWuverhYW25AHuJT4dtH+c5Hc/oKPeJ49M8irBc3KxozuwREUs7E4AVRkknyAHNcNudXbULp71wQnMdohz7sQPx48mfuflgZIqxpqHfYoL1Ket1UdLU7H6fVnxp9mY1O5jJI7F5ZD3d2OWY/t7fKtIxkXyncSphchT907owcfI4HHrn1qXqMf/PV/wDoP/WlfTzhGMYxXJNHw9NspzsnJ5bUsm5f23iROn56lf3gitLTLdtRNparkG4w1wRn3Yo8eL9CSNgz5nFSlTfsYs4Y7i/HPjhlKk+UEnvgL6DxN+cfo1U7RnKuGY9dvnv9zQ7GrhdZwy/1fEv0fvwv0OoW9qkahUVVVQAABjAHAFetKV82faHxLKFBLEADuT2H19Ko3tH6ca4eOa3bN3AjMIT2mhJHiKuezg7cMOxKhuGBq9suRg8g9xVEv4ZLedbZST8U+mMTj3ox+Ns3JzlGQnbkHCk45iU0PUJOElKPNFK6d1f7MRPdNALHUfxM0O7lPdZRI+eC3eOQAe6MZJ21e9K154p4Y5n3MJGsZ2PdpAnjW0pPAG+LdnA5eQD7tVvUILESHUVjia0vF8G93KN0ErHuR3jDMxWQce/tb1NaXRujxagbyD7YzSRxxxJJGQd6xPvtLkMMHxY+Y2APlyeagjc3bKtxawk0+j/p9D1Nub4292dnpWtp0UixIsziWQKA8gXaGI7nbk7c+ma2anIxSlKAVg1msGgM0pSgFKUoBSlKAUqCuOnp2YldRu0ySQuy0IGfIZgzgduST86810K8HbUXb9eCA/0KtAWGlVw6XqQPF9bkeQazJ/is4/lT7Hqg/wBJsW+trKP5XNAVP2s6+ZnTTYjwwEl4wJ4jB9yPjzc8nzwB5Gq6qgAAcAcAVYF9l154k0rXFvJLM5eRikgznso5OFUcAeQr4k9nmoA+79iYfOWVf4eCf51taLUaeiHie757M+Z7U0mr1Vvgj4Vy3Xq+ZB1GSPi8XPGYG5+jp/1q1noLUv8ADsz9LiT/AIwVq3Xszu5SDLbWzleB+OLd/wBaMCrdmtpkvDLf65/gzqey9TCT44PDTWzi/wByAk1tN2yLNxJ+ZF73y94/Cg+ZNWz2RaUHubm5mYi6iP2cxKfdSJgrqeOZN3qcfCeOKgr7paexkhupLdYIIz4c7I8ZAjlKjOBzhX2tnHbNWkaPcW14t1YmJw8fh3EUrsocKSUdWRWw4yRyMY+tYev18pWcEmuH6H03ZfZldVfeRi+PrnGfbY6TSqh/lPqH+o2x/wC+N/5esf5T6h/qNsP++N/5eqPfV+Zq91PyLhWvdWEchQyIrmNg8ZIztcAgMPQ4JH7aqzdR6j5WlmPrdSH+VvWre6lqsqOgFlbblKiRWmlZc8ZAKINw8snv5Vzv6/M73M/I0riKO+vZdqILS3kO4BQBcXYADSMR8axgBRnu2T90VCa8lrFdNHNC9qxXxIb21JjZU91W3smGBVmGchlwVJx5WvRLeC3jW1gK/iVAKAjIzzlsdixy3PfJNV7qm/8AGsDdxqEns33tG/3GT3ZoW9Q0bMPRgVI4INUJWTnNten7FvgUYYJrQOr57adLW/YTpNxZ3ihVEjHkRSAe6sh+6RgNx55qevNUee3NxZOfEhL7oXGA5jyJIXBGY2yOHHY7T7ynB5NqGp2yzRWkd5Atm80UgLEk2zLtmARsgGJhwDyELEEiuhLqmneNduuqWqJdoqsiTxArIFKGVWLHDFNg+HugPNXdNa7a1Nrn57P1+flsUppJ7Fu0vUEuIYpo8lJUWRM8e64DDPocGtqonTdTtI4o4oZ4NiKqIBIhwqgADv6CpBL2M9nQ/RhVg8HtWDWA49RWTQGaUpQClKUApSlAKUpQCqfrHXUsd8bGGyaabZ4iF5o4kdPMqTktg5BAGeCcY5q4VWOvekDewq0LeDdwHxLWb81xjKk/mtjB7+RwcYIHl+FNXbtZWcf690zf0xV4O2usfdGlRr55Ny5/gFFbXQPWP26FlmXwbuA+HdQ9trDjcB+a2Mjv5jJxk2mgKkNP1g97uxT9W3kb+qWvk9O6ox97VUQekdnGD+wyO38qt9KAo2raNfwruMx1WEgrdWkscKF0bu0RRVBcfmNwwJGQcV6aN0Vo91EJoLWEqeDgMpVh3VlBBVgeCp5FXWq1rHTciTG7sWEc5/LRHiK5A8n/ADJB92Ucjsdw4AGP/ZtYeUBX9WWZf6XFQN/omkRSGJRczzjvBBc3crjPbcElxGPm5UfOrVp+pw38LoQ6Mp2TwsSjxt32tsIOD5EHaw5BINcuurQ2d0bVQdBgZj4dx49zNHKST8OXWGJtoziQcfz5hHcsm5egJ7gERJJpqHs8t5dTy/8A20mEanz5kb6c8bk/skZbZ1i1HUTcbSY3a5cLvx7oKr9zPfue/NWKz6VkWPb+EL1yefELQk9vIGIrjz5B796+v8m7gdtSvP8AaS0P/wCuK5wryHE/MqGk6nLbwxwfg29WVQAyJGGQv95vG3bGycksWyc881taV7Mxc+NPqIdWuGVzaRzuI02IiruMZUSSe6CW7ZAxVrbTLsD3bxSfIyQK379jJn+FeIs9SGP7VZN65tJR/K5P8q8QpjB5RJK2UlhnOevemTp1pdJDbtLayhmV095o2cAN4xY7mG4bhJzwcHG0Fr7pWhxXNvFMk9xtljWRcsrcOoP31PrW7L+EApwtnIfQtLGP6XrTtGv4Y1jjsbEIowqJdyKAPQA22APlUiWCNts+JPZ+D/pU/wBDFZN/VbE1D6n0fY25H2iaKR2zsSS0sndsdwiRW4d/ooNSmqWeq3CAq9vaAEboI3ZmceYNwyfis/oxEj870+NEv7SzYrLbvYStgNNP74l8hm6ywk57K7Bv0RXThEWnRJldSljp8EIJ3Nc2UJkbtgokTDapGeXIYce7V/0/TY4E2RRxxDuRGgQE8AnC/StlWBGRyD2NDQGaUpQClKUApSlAKUpQClKUBRut+mZY511SxXN3CuJoh2uIfvIcffAHunvwO+FxZ+nOoIr22juIDlJBnB7qfNWx2YHg1JVSbjpe7tLyW4037OYrgbri3mZ0UTA/lYyisAWHDDA5GeeMAXalU9tX1hf9AtJP1boj+qOtYdW6uDzomRnut7B/LFAXmlVBesrwfFpF0P1Zbdv+cVluvJR8Wlal/spC38paAkde6a8V1uIH+z3cYwkoGVde/hSqPykZPl3U8qQe+NN1WO8WS2uYlSZRi4tpMMCDwGXIxLE3k2PkQCCBHD2igfFp+qJ8vsrN/wDjLCozqHqGC6VWWHUra4iybe4WynLIT3BG3Dxt2ZDww9CAQBv/AOSVzYndpkoMXdrGckx9x+Sk5eA4zge8uT2FSOjdbRTSCCZXs7r/AFebALd+Y2HuzLweUJ+YFfPQ/VMl7CfHglt5oztkDxSIr98PH4gBKtjO0+8vY+RMrrOhQXcfh3ESyp3APcH1UjlG/SUg0Bv0qoNZ39hzAx1K3H9zKwE6DI+CU4WYAZO2TDHHxGpfQeq7e8yInIkT8pDICksZ9HRveH17ehoCYpQmq5qntCsYH8Np1klJwIYQZnJxnG2IMRx64oCx18yRhgQwBB4IPINVVNf1C5/zayFshAxLettPPpDFufIHkzJ/09V6Pkl5vbye4/8AhRf2eL6bYjvYfJ5GB9PQCH1iG0s3K2V09pP8X2W3U3Ct9bVQ2xT5lPD7981OdLanfyxE3drFAw+HEvLjn3igDeH5cF2PPljmX0zR4bZNkEUcKfmooUfXjufnW2aAzSlKAUpSgFKUoBSlKAUpSgFKUoBSlKAUpSgFKUoBSlKAVBdTdH294A0iskqZMU8TGOWM4Iyrrz59jkfKlKAp3TfRialD4l/cXl2M7fCeYrH7pODtiCZPA5zXQNK0K3tV228MUC+YRQufrjufmaUoDepSlAKwazSgP//Z">
            <a:hlinkClick r:id="rId2"/>
          </p:cNvPr>
          <p:cNvSpPr>
            <a:spLocks noChangeAspect="1" noChangeArrowheads="1"/>
          </p:cNvSpPr>
          <p:nvPr/>
        </p:nvSpPr>
        <p:spPr bwMode="auto">
          <a:xfrm>
            <a:off x="28575" y="-2422525"/>
            <a:ext cx="4895850" cy="504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962400"/>
            <a:ext cx="21050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8971" y="3886200"/>
            <a:ext cx="6553200" cy="2769989"/>
          </a:xfrm>
          <a:prstGeom prst="rect">
            <a:avLst/>
          </a:prstGeom>
          <a:noFill/>
        </p:spPr>
        <p:txBody>
          <a:bodyPr wrap="square" rtlCol="0">
            <a:spAutoFit/>
          </a:bodyPr>
          <a:lstStyle/>
          <a:p>
            <a:pPr marL="457200" indent="-457200">
              <a:buClr>
                <a:schemeClr val="accent3"/>
              </a:buClr>
              <a:buSzPct val="95000"/>
              <a:buFont typeface="Wingdings 2" panose="05020102010507070707" pitchFamily="18" charset="2"/>
              <a:buChar char=""/>
            </a:pPr>
            <a:r>
              <a:rPr lang="en-US" sz="2600" dirty="0" smtClean="0"/>
              <a:t>EXTENSION TASK: If you finish, create your own hotel description, making sure you use interesting and appealing adjectives to describe your hotel’s facilities and its location. There is a list of suggested names on your handout.</a:t>
            </a:r>
            <a:endParaRPr lang="en-GB" sz="2600" dirty="0" smtClean="0"/>
          </a:p>
          <a:p>
            <a:endParaRPr lang="en-GB" dirty="0"/>
          </a:p>
        </p:txBody>
      </p:sp>
    </p:spTree>
    <p:extLst>
      <p:ext uri="{BB962C8B-B14F-4D97-AF65-F5344CB8AC3E}">
        <p14:creationId xmlns:p14="http://schemas.microsoft.com/office/powerpoint/2010/main" val="28859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u="sng" dirty="0" smtClean="0"/>
              <a:t>Self-Assessment</a:t>
            </a:r>
            <a:endParaRPr lang="en-GB" u="sng" dirty="0"/>
          </a:p>
        </p:txBody>
      </p:sp>
      <p:sp>
        <p:nvSpPr>
          <p:cNvPr id="3" name="Content Placeholder 2"/>
          <p:cNvSpPr>
            <a:spLocks noGrp="1"/>
          </p:cNvSpPr>
          <p:nvPr>
            <p:ph idx="1"/>
          </p:nvPr>
        </p:nvSpPr>
        <p:spPr>
          <a:xfrm>
            <a:off x="990600" y="1935480"/>
            <a:ext cx="7391400" cy="4389120"/>
          </a:xfrm>
        </p:spPr>
        <p:txBody>
          <a:bodyPr/>
          <a:lstStyle/>
          <a:p>
            <a:pPr marL="514350" indent="-514350">
              <a:buFont typeface="+mj-lt"/>
              <a:buAutoNum type="arabicPeriod"/>
            </a:pPr>
            <a:r>
              <a:rPr lang="en-US" dirty="0" smtClean="0"/>
              <a:t>Take a post-it note </a:t>
            </a:r>
          </a:p>
          <a:p>
            <a:pPr marL="0" indent="0">
              <a:buNone/>
            </a:pPr>
            <a:endParaRPr lang="en-US" dirty="0" smtClean="0"/>
          </a:p>
          <a:p>
            <a:pPr marL="514350" indent="-514350">
              <a:buFont typeface="+mj-lt"/>
              <a:buAutoNum type="arabicPeriod" startAt="2"/>
            </a:pPr>
            <a:r>
              <a:rPr lang="en-US" dirty="0" smtClean="0"/>
              <a:t>Write on it how easy or difficult you found the lesson</a:t>
            </a:r>
          </a:p>
          <a:p>
            <a:pPr marL="0" indent="0">
              <a:buNone/>
            </a:pPr>
            <a:endParaRPr lang="en-US" dirty="0" smtClean="0"/>
          </a:p>
          <a:p>
            <a:pPr marL="514350" indent="-514350">
              <a:buFont typeface="+mj-lt"/>
              <a:buAutoNum type="arabicPeriod" startAt="3"/>
            </a:pPr>
            <a:r>
              <a:rPr lang="en-US" dirty="0" smtClean="0"/>
              <a:t>Give a reason for your answer </a:t>
            </a:r>
          </a:p>
          <a:p>
            <a:pPr marL="0" indent="0">
              <a:buNone/>
            </a:pP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3733800"/>
            <a:ext cx="26289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7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u="sng" dirty="0"/>
              <a:t>Aims</a:t>
            </a:r>
            <a:r>
              <a:rPr lang="en-GB" dirty="0"/>
              <a:t/>
            </a:r>
            <a:br>
              <a:rPr lang="en-GB" dirty="0"/>
            </a:br>
            <a:endParaRPr lang="en-GB" dirty="0"/>
          </a:p>
        </p:txBody>
      </p:sp>
      <p:sp>
        <p:nvSpPr>
          <p:cNvPr id="2" name="Content Placeholder 1"/>
          <p:cNvSpPr>
            <a:spLocks noGrp="1"/>
          </p:cNvSpPr>
          <p:nvPr>
            <p:ph idx="1"/>
          </p:nvPr>
        </p:nvSpPr>
        <p:spPr>
          <a:xfrm>
            <a:off x="228600" y="990600"/>
            <a:ext cx="8686799" cy="5135563"/>
          </a:xfrm>
        </p:spPr>
        <p:txBody>
          <a:bodyPr/>
          <a:lstStyle/>
          <a:p>
            <a:pPr marL="0" indent="0" algn="ctr">
              <a:buNone/>
            </a:pPr>
            <a:endParaRPr lang="en-US" sz="2200" dirty="0" smtClean="0"/>
          </a:p>
          <a:p>
            <a:pPr marL="0" indent="0" algn="ctr">
              <a:buNone/>
            </a:pPr>
            <a:r>
              <a:rPr lang="en-US" sz="2200" dirty="0" smtClean="0"/>
              <a:t>We </a:t>
            </a:r>
            <a:r>
              <a:rPr lang="en-US" sz="2200" dirty="0"/>
              <a:t>are surrounded by adverts in our everyday lives. Whether watching television, listening to the radio, reading a magazine or simply walking down the street, we are constantly being influenced by companies trying to promote their particular product or service over another. Adverts are also be used to try to encourage us to change our lifestyle or </a:t>
            </a:r>
            <a:r>
              <a:rPr lang="en-US" sz="2200" dirty="0" err="1"/>
              <a:t>behaviour</a:t>
            </a:r>
            <a:r>
              <a:rPr lang="en-US" sz="2200" dirty="0"/>
              <a:t>. In this unit of work, we aim to look at the power of advertising and to design our own marketing campaign.</a:t>
            </a:r>
            <a:endParaRPr lang="en-GB" sz="2200"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467" y="3962400"/>
            <a:ext cx="38195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5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Food for Thought</a:t>
            </a:r>
            <a:r>
              <a:rPr lang="en-US" dirty="0" smtClean="0"/>
              <a:t> </a:t>
            </a:r>
            <a:endParaRPr lang="en-GB" dirty="0"/>
          </a:p>
        </p:txBody>
      </p:sp>
      <p:sp>
        <p:nvSpPr>
          <p:cNvPr id="3" name="Content Placeholder 2"/>
          <p:cNvSpPr>
            <a:spLocks noGrp="1"/>
          </p:cNvSpPr>
          <p:nvPr>
            <p:ph idx="1"/>
          </p:nvPr>
        </p:nvSpPr>
        <p:spPr/>
        <p:txBody>
          <a:bodyPr>
            <a:normAutofit lnSpcReduction="10000"/>
          </a:bodyPr>
          <a:lstStyle/>
          <a:p>
            <a:r>
              <a:rPr lang="en-US" dirty="0" smtClean="0"/>
              <a:t>Some of my </a:t>
            </a:r>
            <a:r>
              <a:rPr lang="en-US" dirty="0" err="1" smtClean="0"/>
              <a:t>favourite</a:t>
            </a:r>
            <a:r>
              <a:rPr lang="en-US" dirty="0" smtClean="0"/>
              <a:t> television adverts:</a:t>
            </a:r>
          </a:p>
          <a:p>
            <a:pPr marL="0" indent="0">
              <a:buNone/>
            </a:pPr>
            <a:r>
              <a:rPr lang="en-US" dirty="0">
                <a:hlinkClick r:id="rId2"/>
              </a:rPr>
              <a:t>http://www.tellyads.com/play_advert/?</a:t>
            </a:r>
            <a:r>
              <a:rPr lang="en-US" dirty="0" smtClean="0">
                <a:hlinkClick r:id="rId2"/>
              </a:rPr>
              <a:t>filename=TA8253&amp;advertiser=Cadbury&amp;type=recent</a:t>
            </a:r>
            <a:endParaRPr lang="en-US" dirty="0" smtClean="0"/>
          </a:p>
          <a:p>
            <a:pPr marL="0" indent="0">
              <a:buNone/>
            </a:pPr>
            <a:r>
              <a:rPr lang="en-US" dirty="0" smtClean="0">
                <a:hlinkClick r:id="rId3"/>
              </a:rPr>
              <a:t>http</a:t>
            </a:r>
            <a:r>
              <a:rPr lang="en-US" dirty="0">
                <a:hlinkClick r:id="rId3"/>
              </a:rPr>
              <a:t>://www.tellyads.com/play_advert/?</a:t>
            </a:r>
            <a:r>
              <a:rPr lang="en-US" dirty="0" smtClean="0">
                <a:hlinkClick r:id="rId3"/>
              </a:rPr>
              <a:t>filename=TA8090&amp;advertiser=CompareTheMarket.com&amp;type=recent</a:t>
            </a:r>
            <a:endParaRPr lang="en-US" dirty="0" smtClean="0"/>
          </a:p>
          <a:p>
            <a:pPr marL="0" indent="0">
              <a:buNone/>
            </a:pPr>
            <a:endParaRPr lang="en-US" dirty="0" smtClean="0"/>
          </a:p>
          <a:p>
            <a:r>
              <a:rPr lang="en-US" dirty="0" smtClean="0"/>
              <a:t>Some of my most hated television adverts:</a:t>
            </a:r>
          </a:p>
          <a:p>
            <a:pPr marL="0" indent="0">
              <a:buNone/>
            </a:pPr>
            <a:r>
              <a:rPr lang="en-GB" dirty="0">
                <a:hlinkClick r:id="rId4"/>
              </a:rPr>
              <a:t>http://www.tellyads.com/play_advert/?</a:t>
            </a:r>
            <a:r>
              <a:rPr lang="en-GB" dirty="0" smtClean="0">
                <a:hlinkClick r:id="rId4"/>
              </a:rPr>
              <a:t>filename=TA10840&amp;advertiser=Plenty&amp;type=recent</a:t>
            </a:r>
            <a:endParaRPr lang="en-GB" dirty="0" smtClean="0"/>
          </a:p>
          <a:p>
            <a:pPr marL="0" indent="0">
              <a:buNone/>
            </a:pPr>
            <a:r>
              <a:rPr lang="en-GB" dirty="0" smtClean="0">
                <a:hlinkClick r:id="rId5"/>
              </a:rPr>
              <a:t>http</a:t>
            </a:r>
            <a:r>
              <a:rPr lang="en-GB" dirty="0">
                <a:hlinkClick r:id="rId5"/>
              </a:rPr>
              <a:t>://</a:t>
            </a:r>
            <a:r>
              <a:rPr lang="en-GB" dirty="0" smtClean="0">
                <a:hlinkClick r:id="rId5"/>
              </a:rPr>
              <a:t>www.youtube.com/watch?v=2djudnKzuRM</a:t>
            </a:r>
            <a:endParaRPr lang="en-GB" dirty="0" smtClean="0"/>
          </a:p>
          <a:p>
            <a:pPr marL="0" indent="0">
              <a:buNone/>
            </a:pPr>
            <a:endParaRPr lang="en-GB" dirty="0"/>
          </a:p>
        </p:txBody>
      </p:sp>
    </p:spTree>
    <p:extLst>
      <p:ext uri="{BB962C8B-B14F-4D97-AF65-F5344CB8AC3E}">
        <p14:creationId xmlns:p14="http://schemas.microsoft.com/office/powerpoint/2010/main" val="2326376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1143000"/>
          </a:xfrm>
        </p:spPr>
        <p:txBody>
          <a:bodyPr>
            <a:normAutofit fontScale="90000"/>
          </a:bodyPr>
          <a:lstStyle/>
          <a:p>
            <a:pPr algn="ctr"/>
            <a:r>
              <a:rPr lang="en-US" b="1" u="sng" dirty="0"/>
              <a:t>Discussion Task</a:t>
            </a:r>
            <a:r>
              <a:rPr lang="en-GB" dirty="0"/>
              <a:t/>
            </a:r>
            <a:br>
              <a:rPr lang="en-GB" dirty="0"/>
            </a:br>
            <a:endParaRPr lang="en-GB" dirty="0"/>
          </a:p>
        </p:txBody>
      </p:sp>
      <p:sp>
        <p:nvSpPr>
          <p:cNvPr id="2" name="Content Placeholder 1"/>
          <p:cNvSpPr>
            <a:spLocks noGrp="1"/>
          </p:cNvSpPr>
          <p:nvPr>
            <p:ph idx="1"/>
          </p:nvPr>
        </p:nvSpPr>
        <p:spPr>
          <a:xfrm>
            <a:off x="685800" y="1676400"/>
            <a:ext cx="7772399" cy="5105400"/>
          </a:xfrm>
        </p:spPr>
        <p:txBody>
          <a:bodyPr>
            <a:normAutofit fontScale="92500"/>
          </a:bodyPr>
          <a:lstStyle/>
          <a:p>
            <a:pPr marL="0" indent="0">
              <a:buNone/>
            </a:pPr>
            <a:r>
              <a:rPr lang="en-US" dirty="0" smtClean="0"/>
              <a:t>IN PAIRS, DISCUSS THE FOLLOWING QUESTIONS.</a:t>
            </a:r>
            <a:r>
              <a:rPr lang="en-GB" dirty="0" smtClean="0"/>
              <a:t> </a:t>
            </a:r>
          </a:p>
          <a:p>
            <a:pPr marL="0" indent="0">
              <a:buNone/>
            </a:pPr>
            <a:endParaRPr lang="en-GB" dirty="0" smtClean="0"/>
          </a:p>
          <a:p>
            <a:pPr lvl="0"/>
            <a:r>
              <a:rPr lang="en-US" dirty="0" smtClean="0"/>
              <a:t>Think </a:t>
            </a:r>
            <a:r>
              <a:rPr lang="en-US" dirty="0"/>
              <a:t>about any advertisements (radio, T.V., magazine or billboard) you have seen. What is the best advert you can remember? What made it good?</a:t>
            </a:r>
            <a:endParaRPr lang="en-GB" dirty="0"/>
          </a:p>
          <a:p>
            <a:pPr marL="0" indent="0">
              <a:buNone/>
            </a:pPr>
            <a:r>
              <a:rPr lang="en-US" dirty="0"/>
              <a:t> </a:t>
            </a:r>
            <a:endParaRPr lang="en-GB" dirty="0"/>
          </a:p>
          <a:p>
            <a:pPr lvl="0"/>
            <a:r>
              <a:rPr lang="en-US" dirty="0"/>
              <a:t>What is the worst advertisement you can remember? What made it so bad?</a:t>
            </a:r>
            <a:endParaRPr lang="en-GB" dirty="0"/>
          </a:p>
          <a:p>
            <a:pPr marL="0" indent="0">
              <a:buNone/>
            </a:pPr>
            <a:r>
              <a:rPr lang="en-US" dirty="0"/>
              <a:t> </a:t>
            </a:r>
            <a:endParaRPr lang="en-GB" dirty="0"/>
          </a:p>
          <a:p>
            <a:pPr lvl="0"/>
            <a:r>
              <a:rPr lang="en-US" dirty="0"/>
              <a:t>Why do you think you remember these advertisements and not others</a:t>
            </a:r>
            <a:r>
              <a:rPr lang="en-US" dirty="0" smtClean="0"/>
              <a:t>?</a:t>
            </a:r>
            <a:endParaRPr lang="en-GB" dirty="0"/>
          </a:p>
        </p:txBody>
      </p:sp>
    </p:spTree>
    <p:extLst>
      <p:ext uri="{BB962C8B-B14F-4D97-AF65-F5344CB8AC3E}">
        <p14:creationId xmlns:p14="http://schemas.microsoft.com/office/powerpoint/2010/main" val="17289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fontScale="90000"/>
          </a:bodyPr>
          <a:lstStyle/>
          <a:p>
            <a:pPr algn="ctr"/>
            <a:r>
              <a:rPr lang="en-US" b="1" u="sng" dirty="0" smtClean="0"/>
              <a:t>Content, Audience and Purpose</a:t>
            </a:r>
            <a:endParaRPr lang="en-GB" b="1" u="sng" dirty="0"/>
          </a:p>
        </p:txBody>
      </p:sp>
      <p:sp>
        <p:nvSpPr>
          <p:cNvPr id="2" name="Content Placeholder 1"/>
          <p:cNvSpPr>
            <a:spLocks noGrp="1"/>
          </p:cNvSpPr>
          <p:nvPr>
            <p:ph idx="1"/>
          </p:nvPr>
        </p:nvSpPr>
        <p:spPr>
          <a:xfrm>
            <a:off x="872067" y="1905000"/>
            <a:ext cx="7408333" cy="4648200"/>
          </a:xfrm>
        </p:spPr>
        <p:txBody>
          <a:bodyPr/>
          <a:lstStyle/>
          <a:p>
            <a:pPr marL="0" indent="0">
              <a:buNone/>
            </a:pPr>
            <a:r>
              <a:rPr lang="en-US" dirty="0" smtClean="0"/>
              <a:t>COPY THE FOLLOWING DEFINITIONS INTO YOUR COPY BOOKS</a:t>
            </a:r>
          </a:p>
          <a:p>
            <a:pPr marL="0" indent="0">
              <a:buNone/>
            </a:pPr>
            <a:endParaRPr lang="en-GB" dirty="0" smtClean="0"/>
          </a:p>
          <a:p>
            <a:r>
              <a:rPr lang="en-GB" dirty="0" smtClean="0"/>
              <a:t>Content </a:t>
            </a:r>
            <a:r>
              <a:rPr lang="en-GB" dirty="0"/>
              <a:t>– what the advertisement is </a:t>
            </a:r>
            <a:r>
              <a:rPr lang="en-GB" dirty="0" smtClean="0"/>
              <a:t>about</a:t>
            </a:r>
          </a:p>
          <a:p>
            <a:pPr marL="0" indent="0">
              <a:buNone/>
            </a:pPr>
            <a:endParaRPr lang="en-GB" dirty="0"/>
          </a:p>
          <a:p>
            <a:r>
              <a:rPr lang="en-GB" dirty="0"/>
              <a:t>Audience – who the advertisement is aimed </a:t>
            </a:r>
            <a:r>
              <a:rPr lang="en-GB" dirty="0" smtClean="0"/>
              <a:t>at</a:t>
            </a:r>
          </a:p>
          <a:p>
            <a:pPr marL="0" indent="0">
              <a:buNone/>
            </a:pPr>
            <a:endParaRPr lang="en-GB" dirty="0"/>
          </a:p>
          <a:p>
            <a:r>
              <a:rPr lang="en-GB" dirty="0"/>
              <a:t>Purpose – what the advertisement is trying to encourage the audience to do</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5929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196387"/>
            <a:ext cx="4143375" cy="293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381000"/>
            <a:ext cx="8229600" cy="1143000"/>
          </a:xfrm>
        </p:spPr>
        <p:txBody>
          <a:bodyPr/>
          <a:lstStyle/>
          <a:p>
            <a:pPr algn="ctr"/>
            <a:r>
              <a:rPr lang="en-US" b="1" u="sng" dirty="0" smtClean="0"/>
              <a:t>Paired Task</a:t>
            </a:r>
            <a:endParaRPr lang="en-GB" b="1" u="sng" dirty="0"/>
          </a:p>
        </p:txBody>
      </p:sp>
      <p:sp>
        <p:nvSpPr>
          <p:cNvPr id="2" name="Content Placeholder 1"/>
          <p:cNvSpPr>
            <a:spLocks noGrp="1"/>
          </p:cNvSpPr>
          <p:nvPr>
            <p:ph idx="1"/>
          </p:nvPr>
        </p:nvSpPr>
        <p:spPr/>
        <p:txBody>
          <a:bodyPr/>
          <a:lstStyle/>
          <a:p>
            <a:r>
              <a:rPr lang="en-US" dirty="0" smtClean="0"/>
              <a:t>On the following slides are a number of advertisements. In pairs, </a:t>
            </a:r>
            <a:r>
              <a:rPr lang="en-US" dirty="0"/>
              <a:t>d</a:t>
            </a:r>
            <a:r>
              <a:rPr lang="en-US" dirty="0" smtClean="0"/>
              <a:t>ecide </a:t>
            </a:r>
            <a:r>
              <a:rPr lang="en-US" dirty="0"/>
              <a:t>on what the content, audience and purpose of each ad is</a:t>
            </a:r>
            <a:r>
              <a:rPr lang="en-US" dirty="0" smtClean="0"/>
              <a:t>.</a:t>
            </a:r>
          </a:p>
          <a:p>
            <a:pPr marL="0" indent="0">
              <a:buNone/>
            </a:pPr>
            <a:endParaRPr lang="en-US" dirty="0" smtClean="0"/>
          </a:p>
          <a:p>
            <a:r>
              <a:rPr lang="en-US" dirty="0" smtClean="0"/>
              <a:t>Write your answers in your copy books.</a:t>
            </a:r>
            <a:endParaRPr lang="en-GB" dirty="0"/>
          </a:p>
        </p:txBody>
      </p:sp>
      <p:sp>
        <p:nvSpPr>
          <p:cNvPr id="4" name="Rectangle 3"/>
          <p:cNvSpPr/>
          <p:nvPr/>
        </p:nvSpPr>
        <p:spPr>
          <a:xfrm>
            <a:off x="3962400" y="3196387"/>
            <a:ext cx="1524000" cy="232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9311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4038600" cy="580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4876800" y="1524000"/>
            <a:ext cx="3390900" cy="4419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Content: ________________________________________________________________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Audience: ________________________________________________________________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Purpose: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________________________________________________________________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93127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39686"/>
            <a:ext cx="6172200" cy="38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p:cNvSpPr txBox="1">
            <a:spLocks noChangeArrowheads="1"/>
          </p:cNvSpPr>
          <p:nvPr/>
        </p:nvSpPr>
        <p:spPr bwMode="auto">
          <a:xfrm>
            <a:off x="6150429" y="1676400"/>
            <a:ext cx="2857500" cy="419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Content: ____________________________________________________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Audience: ____________________________________________________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Purpose: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b="0" i="0" u="none" strike="noStrike" cap="none" normalizeH="0" baseline="0" dirty="0" smtClean="0">
                <a:ln>
                  <a:noFill/>
                </a:ln>
                <a:solidFill>
                  <a:schemeClr val="tx1"/>
                </a:solidFill>
                <a:effectLst/>
                <a:latin typeface="Berlin Sans FB" pitchFamily="34" charset="0"/>
                <a:ea typeface="Arial" pitchFamily="34" charset="0"/>
                <a:cs typeface="Arial" pitchFamily="34" charset="0"/>
              </a:rPr>
              <a:t>____________________________________________________</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21048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2158</TotalTime>
  <Words>1386</Words>
  <Application>Microsoft Office PowerPoint</Application>
  <PresentationFormat>On-screen Show (4:3)</PresentationFormat>
  <Paragraphs>170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ADVERTISING UNIT</vt:lpstr>
      <vt:lpstr>12/1/16 Introduction to Advertising</vt:lpstr>
      <vt:lpstr>Aims </vt:lpstr>
      <vt:lpstr>Food for Thought </vt:lpstr>
      <vt:lpstr>Discussion Task </vt:lpstr>
      <vt:lpstr>Content, Audience and Purpose</vt:lpstr>
      <vt:lpstr>Paired Task</vt:lpstr>
      <vt:lpstr>PowerPoint Presentation</vt:lpstr>
      <vt:lpstr>PowerPoint Presentation</vt:lpstr>
      <vt:lpstr>PowerPoint Presentation</vt:lpstr>
      <vt:lpstr>PowerPoint Presentation</vt:lpstr>
      <vt:lpstr>Plenary</vt:lpstr>
      <vt:lpstr>13/1/16  Persuasive Language</vt:lpstr>
      <vt:lpstr>Think/Pair/Share</vt:lpstr>
      <vt:lpstr>Advertising: the facts</vt:lpstr>
      <vt:lpstr>17/1/16  Persuasive Language</vt:lpstr>
      <vt:lpstr>PowerPoint Presentation</vt:lpstr>
      <vt:lpstr>PowerPoint Presentation</vt:lpstr>
      <vt:lpstr>PowerPoint Presentation</vt:lpstr>
      <vt:lpstr>Paired Task</vt:lpstr>
      <vt:lpstr>Writing Activity</vt:lpstr>
      <vt:lpstr>Self-Assessment</vt:lpstr>
    </vt:vector>
  </TitlesOfParts>
  <Company>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UNIT</dc:title>
  <dc:creator>Carolyn Bremner</dc:creator>
  <cp:lastModifiedBy>Carolyn Bremner</cp:lastModifiedBy>
  <cp:revision>38</cp:revision>
  <dcterms:created xsi:type="dcterms:W3CDTF">2014-01-15T03:41:26Z</dcterms:created>
  <dcterms:modified xsi:type="dcterms:W3CDTF">2016-01-17T10:58:02Z</dcterms:modified>
</cp:coreProperties>
</file>