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handoutMasterIdLst>
    <p:handoutMasterId r:id="rId19"/>
  </p:handoutMasterIdLst>
  <p:sldIdLst>
    <p:sldId id="263" r:id="rId2"/>
    <p:sldId id="270" r:id="rId3"/>
    <p:sldId id="274" r:id="rId4"/>
    <p:sldId id="256" r:id="rId5"/>
    <p:sldId id="264" r:id="rId6"/>
    <p:sldId id="259" r:id="rId7"/>
    <p:sldId id="266" r:id="rId8"/>
    <p:sldId id="258" r:id="rId9"/>
    <p:sldId id="265" r:id="rId10"/>
    <p:sldId id="257" r:id="rId11"/>
    <p:sldId id="260" r:id="rId12"/>
    <p:sldId id="267" r:id="rId13"/>
    <p:sldId id="261" r:id="rId14"/>
    <p:sldId id="268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80" d="100"/>
          <a:sy n="80" d="100"/>
        </p:scale>
        <p:origin x="-33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fld id="{5D11881E-6EE8-4A5E-B794-7F28845C0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8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70E66-1A8E-41C4-8975-92445AAE1A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1463C-9B26-4578-99C7-83DA6E2E9F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35A3F-A95D-4E0F-8B6C-D502985F33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7563-F1C8-45B0-BEFF-078B93FFE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961A-1125-4EA3-8476-3EFC1409E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DEBEA-BD14-4051-9AAB-F5C96420F3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7C2-B3EC-4A48-9763-3CBDFBFAA9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8D838-601D-4D76-840B-A6B8486BC0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D7B57-A97C-4B02-91A4-BCCFC0D24D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2D13B-46B1-49D2-A7BE-BB596F766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0F4C6-4C27-4A0E-AD68-0B14E079E1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980CC-AF3D-4393-986A-0228788AA0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F5E7A7-15AD-405D-B471-25BA49C58A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681D187-2E68-4EFB-A3F9-EBCF8B693E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.qa/url?sa=i&amp;rct=j&amp;q=&amp;esrc=s&amp;frm=1&amp;source=images&amp;cd=&amp;cad=rja&amp;docid=6PM3PAKGFB_IVM&amp;tbnid=1qDLrHLYaI4GWM:&amp;ved=0CAUQjRw&amp;url=http://robonwriting.com/2012/07/03/are-you-a-word-snob-dont-be-itll-ruin-your-writing-and-make-you-a-douche/&amp;ei=Lc7cUozkPMPNtAbOvoDoAw&amp;bvm=bv.59568121,d.bGQ&amp;psig=AFQjCNHPBpeEOrFddQPLlCn4d8mW0I4EwQ&amp;ust=13902887524689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Emotional Appeals in </a:t>
            </a:r>
            <a:br>
              <a:rPr lang="en-US" altLang="en-US" dirty="0" smtClean="0"/>
            </a:br>
            <a:r>
              <a:rPr lang="en-US" altLang="en-US" dirty="0" smtClean="0"/>
              <a:t>Persuasive Writing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848600" cy="17526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How writers and advertisers use your feelings to get you to agree with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 dirty="0" smtClean="0"/>
              <a:t>Bandwagon</a:t>
            </a:r>
          </a:p>
        </p:txBody>
      </p:sp>
      <p:pic>
        <p:nvPicPr>
          <p:cNvPr id="3077" name="Picture 5" descr="A:\Nivea bandwago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81400"/>
            <a:ext cx="7901170" cy="1955800"/>
          </a:xfr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6319" y="5791200"/>
            <a:ext cx="4724400" cy="99159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i="1" dirty="0" smtClean="0"/>
              <a:t>Should you buy a product just because it is the most popular?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1676400"/>
            <a:ext cx="5715000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Copy the following into your book: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2800" dirty="0" smtClean="0">
                <a:latin typeface="+mn-lt"/>
              </a:rPr>
              <a:t>The </a:t>
            </a:r>
            <a:r>
              <a:rPr lang="en-US" altLang="en-US" sz="2800" dirty="0">
                <a:latin typeface="+mn-lt"/>
              </a:rPr>
              <a:t>bandwagon technique appeals to the reader’s need to belong and to do what everyone is doing.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  <p:bldP spid="307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/>
              <a:t>Testimonial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72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Copy the following: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The testimonial technique uses a </a:t>
            </a:r>
            <a:r>
              <a:rPr lang="en-US" altLang="en-US" i="1" dirty="0" smtClean="0"/>
              <a:t>famous</a:t>
            </a:r>
            <a:r>
              <a:rPr lang="en-US" altLang="en-US" dirty="0" smtClean="0"/>
              <a:t> person or someone who looks like a </a:t>
            </a:r>
            <a:r>
              <a:rPr lang="en-US" altLang="en-US" i="1" dirty="0" smtClean="0"/>
              <a:t>normal, average</a:t>
            </a:r>
            <a:r>
              <a:rPr lang="en-US" altLang="en-US" dirty="0" smtClean="0"/>
              <a:t> person. 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testimonial tries to connect the writer’s opinion to the reader’s feeling about this person.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endParaRPr lang="en-US" altLang="en-US" sz="2000" i="1" dirty="0" smtClean="0"/>
          </a:p>
        </p:txBody>
      </p:sp>
      <p:pic>
        <p:nvPicPr>
          <p:cNvPr id="11268" name="Picture 5" descr="C:\WINNT\Profiles\ceclass\Application Data\Microsoft\Media Catalog\arthritis realfolk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95500"/>
            <a:ext cx="3632200" cy="3848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/>
              <a:t>Think/Pair/Share</a:t>
            </a:r>
          </a:p>
        </p:txBody>
      </p:sp>
      <p:pic>
        <p:nvPicPr>
          <p:cNvPr id="12292" name="Picture 6" descr="C:\WINNT\Profiles\ceclass\Desktop\My Briefcase\chemo testimonia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907405" cy="4532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1910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This man seems like a normal, likeable guy. Why not use a celebrity for this campaign?</a:t>
            </a:r>
          </a:p>
          <a:p>
            <a:pPr eaLnBrk="1" hangingPunct="1"/>
            <a:r>
              <a:rPr lang="en-US" altLang="en-US" sz="2800" dirty="0" smtClean="0"/>
              <a:t>The text is written as if he is talking directly to the reader. Why?</a:t>
            </a:r>
          </a:p>
          <a:p>
            <a:pPr eaLnBrk="1" hangingPunct="1"/>
            <a:r>
              <a:rPr lang="en-US" altLang="en-US" sz="2800" dirty="0" smtClean="0"/>
              <a:t>The picture also uses another emotional appeal. Can you identify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 dirty="0" smtClean="0"/>
              <a:t>Snob Appeal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7772400" cy="35814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Copy the following into your copybooks: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Snob appeal is a technique that uses the reader’s desire to be better than others and connects this feeling to the writer’s opinion.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“Better” can mean more beautiful, more athletic, smarter, or richer than the average person.</a:t>
            </a:r>
          </a:p>
        </p:txBody>
      </p:sp>
      <p:sp>
        <p:nvSpPr>
          <p:cNvPr id="2" name="AutoShape 5" descr="data:image/jpeg;base64,/9j/4AAQSkZJRgABAQAAAQABAAD/2wCEAAkGBxQSEhUUExQWFhQWFRgXFBUXFxcYFxwXHBQYFxcYFBgYHCggGBolHBcUJDEhJSksLi4uFx8zODMsNygtLisBCgoKDg0OGhAQGiwkHCQsLCwsLCwsLCwsLCwsLCwsLCwsLCwsLCwsLCwsLCwsLCwsLCwsLCwsLCwsLCwsLCwsLP/AABEIANQA7QMBIgACEQEDEQH/xAAcAAABBQEBAQAAAAAAAAAAAAAAAQQFBgcDAgj/xABEEAACAQIEAwYEAggEBgEFAQABAgMAEQQFEiEGMUEHE1FhcYEiMpGhFLEjQlJicsHR8BUzguEkQ5KisvE1Fhc0Y4MI/8QAGAEBAAMBAAAAAAAAAAAAAAAAAAECAwT/xAAlEQEBAAICAgEEAgMAAAAAAAAAAQIRITEDEkETMlFxImEE8PH/2gAMAwEAAhEDEQA/ALxFTha4RV3WpQ6CvYrwtdUWgULXS1uf9+lVbi/jD8El40SQ26tYBuQvYcv786x3FdouYMzn8QbPbZeS+GgdP59b0S2nibjfCYLUjSI8q21RBiCL+JCn6c6p8fbMHkULhP0d/jYyEta+xA0j71j2JxDSuXclmJuzHnepPAxgDVsSRYVW0bfxT2mYfCkpDG2JkHPSQsYPgX3JPoD61WMB2zs0n6eBI4/AB2I5WuwPr+pVczjAImHw8iAfHEAxAG7C4a/72wv61VsVEGvz/KomW02afRuQ8X4PGIhjnjEjDeFnUOD1Fr7+o51PNGa+QpobHf8ArUtlXE2Kg+TE4hbfKokcp7qWtblVkPqTTQRWS8K9rzkqmLi1DkZU2PqVOx9rVq+GxCyLqQ3BAPmARcXHnQerUUpFJUgooooCiltRagSiltRagBS0UVAKKKKAooooCiiighI6cLXCOnCVKHWMVTs/49w0WJOFcOVXZ9Ae7t1RSg+UcjbmQR0N5/PMwaGNRGuqaVu7hXb5iLljcgBVUFjcjkB1qLbK5YMO7A/8S4PxRxoG8rtps1h7j9o0GW8f4vAyyM0UWOjmuLCZQEtty1NrHWqR9Kl+IcVMznvZJXN7ku5NyeZI/vlUPceFQk/wjXB1AHwuKePIBawAvz/n/wCqjsK9ulx4H/bepCHSxBuQD02PkbeJ+h2qtTFwzzLy2EwsjNayFP3fnLFreJGm/p6VU3hN7ajvsLDn6f30rUMyy8nLYLWbckNcgBbXO1r3v0rNp4tJJ5C9ibdetr3vVMV8ojcZhtI/re/9+1RhqUxg/s/0HvUY4rRmmOHjZwQdwQQBqJO/K1rfWtczzM5sNJBiFZlJUa4bHSVuCysfM+W3SsdyPGJFIrPrKgglVv4+AK3/AOoc60jNpp8daZY1w2EXaJpn+JgNjpRdbH8vOpGu4LFrNGkqbq4uPLxB8wdq61lHZ1xpFFO+GkY2lN1ax0qyrY+gIHP90VrBoPNFLRUgoooqAUUUUBRRRQFFFFAUUUUAKWkoqRCx06hW9NYq64lysUrL8yxuR6hCRRCkYPi+OTMnd2RYIWMUTuUCgA2le7kC7MAL+CrbrTntZ4kmECmBomhYldYVyg8Ly/Jc9OQ2NjWdYmWHCYVR3MEztIwDyozOCoAdHjYiw+JSJBe5uLdaqKrsxHwg2BQE2Pr6WvvUJeJ2LHlbyBJH3vXlB7U7/DMQPtt09RtSphWvyv6b/wC9RtOiQxXte9vEWP251K4WLqB8XO9/pz3PuCK5QYS+7Dbl1H/cOvrUplmBZidI1W303BNvEEeO96ramStKyxlmy0qRdo2+IHpcXB67f0I6VnmcRgt1PgdyB6nx57bVeeHbxo6gFgykAqtySoUxkjl8t/d6rGcSamNy1z42G++xOr+t6zl5aWcKfio9jYFgOpFhUXLc/wDqwqex8Q3N+XqPoLAe996iJBboPVth9K1jKw2iaxvWmcPZXLi4FnxkTvg4b21OIdfO4V794w9SFHSszZze439tvapnJ80EVmlVpmBugclkQ2tqVNQBfwJ2HhVkLPl2YQLOVjijjRzpAjFxYm1tXNh53NzW6YE3ijNrfAuw6bV84YqfvJ++jTu4ywZQdRY7fNdrki+qxPW9bb2bZy2KwhLc0kK8rC2kMLHrzNBZ6KU0lAUUUUBRRRQFFFFAUUUUBRRS0CUtFFSIWGumNxHdQTSWY6Inay/MbITZb9a8Q1H8aYkpgZQDZpNMQPhrazG3Wy6iR4Dryohk/aGoSHCxiZZAY9YFz3iE81e4+MbGxJLb87WvWMlw2tgPzsPz/vap7tNmDYhI/hBiiVGCbqDYEhDc3W+45bMNhypjwohEiled7Xt4+F9r/bxquS07X7hnhVHBLDrtt5kfXlVpTgWEi5G/3+tSmQ4YJGq2sNuXp41K6Lcjb8q5rXTOlOl4AjLE2+hsfqOdSOS8FJCQTub/AG8/76VYjiPGva4gDrSVLhHksQBAAB3qgcScLOHPdqx8CoFvTl6VpC4lTyIvXuSUDckDzNqnaJGLxdnuJlPxDu/O+/2/rTxuyS4J17+fI1p5zaK9u8UnysaSbFrb/MA9f9qj3/s9P6ZT/wDa4LzYX9dq8t2fGM6lK/CC241bAX5HnyrSixPJoyP4jf6WrpAh5MB4bHUD0tvU45XaMsJIwbHRtiJV130BrWNuQ3Ziqjp0HgOfWrJlOe44YTERYIN+IGIVwERXbuz3uv4SCLC0Qv5ioLNUEWKK7XuQwYlRYE2JYHkABytyqxdm2N7vMATbTJHa4W3zaVG3O2rTtt49N+jHpz3s34uzfO8v7gTY1GM+rSEjj2K6L6rxD9sfQ1OhM+w+LwySz/iIXkUSmKJCqprCt3jd2Cuxvt4U07fR+ky/+Kb/AMoK1xuZ9alDLeDM9x4zaXBYzErMsUTEkIircBGDAhVI2br51oWBzrDzMUhnhkdeapIjMPUA3rHsfkhxvEWJgLskbC82k2ZoxFGSg9SFFeuM+HIcrzDLnwYaPXINQLFt1kRTYnf4g5BHKg2uVwoLMQABckkAAeJJ5CmWX55hp2KQ4iGRxzVJEZvoDesv7Z80Z8ZhsEe97iyySpELu93YWVepAQ2vtdr1XOJI8PaF8twGOw2IicHW0b2KgHcnU3xg23tuCb0H0HRTTKMS0sEMjqVaSKN2UixVmQMQR0IJItTypCUtFFAUUUUBRRQKCHhqt8Z5pEk0SSSBe6ikxAuwW0gGmK7EbMbyaRsCdjsRVlgrP+0HFxR44GUKE7lEMiEiRHYyaHNlIdQLEox+WxAJAohmmbTtiJpJGVULMSUtpF776Ry53Nhtzp9w7IFkAG+4ufzt4U/xmWOxEmoSqNRBLoCVFySupVdiCxP+Xa2m1+jfJYxJP+jACgjcb+X93/3rPPpfHtumSS3RTa2w2qW0XquZISqqD4VYomvXNK6bCCLeu+ojpfyAoG9Ko8KlBpikV/mw7N/pAP1uKa/4eBv+GjUeMrg/b4rVIyqx/WI/h5/U1GPh0vfR3jX2MhLAeYX5R9Kir410jzBU/wCfCPJF2+txf6UpzG+/eBv4YmP5GnZkCKBqC7dAB9qbfi4z/wA5m8gQPyFOTj/f+G7Ygm5Ow84GH50QhSQRax2DJ8p8jbkajcy4wwkDBWc6vI3+tOcDjoZlMkZG/wA6i3xDrcDk4538qmTlW1kHaBhtGKNgLX2B3I36+V+m9LwUNWLwjDUxE4BDaRyPMIOnxDc7kknkK69oOHb8WV3JIBBHra/rcineUYdhicOBqGiSNRpAsbk6m22Okb7m+3WunFzZdrR2wcMYnGvhDho+8ETSmT4kWwYxW+Yi/wArcvCtDLXvavn7Nc6x2fY5oMO5WH4jHHqKRiMG2uW3zE7dDu1gKbcQcJ47JQmIXEAKXCh4XcEPYsA6kC4IU+I23qyrScq4cxKZ9iMW0dsO8ZCyak3Pdxj5QdQ3VunSvHavw1jMVLg5sJGJDAWJBZVsdSMpOoi4+E8jVo4IzhsZgYJ3A1uvx22GpWKkgdLlb286+fcs4qxGDxvfK7sEkYNGzMVZCxDKRfw5eBAPSg1jjHhLF4yPC4yPTFmMKKXUEBSwOrSpuRdW1WuSCCd65rnHEMwWJcHFC3607EafM21kD2B8qv8AlGZR4mGOeFtUci6lP2IPgQbgjxFYf2t42ds1MKSuo0xIih2VQWUdB5nc0G9Jew1WvYXtyv1tfpXoVWOHcOcry62MlDGESNJICzXBdmAGoAk7gW8ayXMuKsyznEGHCd4kf6sUbFQF5ap5ARf3NvAXqR9AahypawVux/MUHeLLCZOdlkcNfyYoBf3HrXThTtDxeX4j8NmPeNGG0v3lzLF+8GO7r1tvcbg+MDdhS6T4VW+Ocnlx2D7rDSqjMyOshZgukb7FATuDWC8JZbi8wxBgixLIwRnu8kmmykA8rm+9B9O2otXz3xDkuaZNon/FMVZtIaOV2UNa4WRHABBAPMEbVsvAmfnH4KLEMAHN1kA5a1NiV8jsbedSOvfrGjO50ooLMT0A51mfGGcd5rxGBcsrSAzXUSaGCCMusbDkUC7Efq7Hc1eeKEJwUoHXSPbWt6zHLg2GnDoLj5XXoynmCKyzzsumvj8ftjtGcSqUEUinCFXQavw4bQ4J+FpImPwSfNcaQL3tfpO8AYQsTJbmT0/IeFUefBAYkKo2ZrgDoCSftv8ASt24QysR4aMAchcjkd99z71Hku4eOcpLCx2Go8hXeTO4Y7BnHpcVU+OM2K2hS9z1HK/hzH86pWLgxEgAaUr1C2uTYdbbmsJi3tbNhM6gJBV+fSnkubQId5Fv4XFfOMsksZ+a/Ta48uhvTjATPcBbA7b8j49NzV/XSntut+/xqN7hDuOnI2PI+lOcHFZAT4X+tUPhNCzBmN9rbeOw/Kr3j5wkRY8gN/pUT8rX8KBxzmcgk0x7+IIuPIVQGw+MlNl7xj4gsoHX5rj6CrjmOZiViwAsTZfE9NhXmSV4v8yeGDa9nOprcvlG46Ul/BlPzVOk4YxTEGTck9Sxt0tc3JqZ4Pwk2HxSRuCAxFrnn8Jtt53qzYLGuy6llixCgXbuz8ajxKHcDzqdwkKztC2kfA5JPlblVplbwrcZOYpPafE0eJDEgL3Re97m1x5b7261x4aziRBC6kKqv1DGSRpGPwRqLKVK2uWY238rzHbjh/0uDI5sjx8vMEW9658NZYTmEcTJth9C6RyUqgZj63/lV7bOmeOMyvKm55kuNyHGGeAHurkRy21IUJ/y5vA8hY2va4q9cM9reFxOmPGRiBzyY/HCTyuSd4+fW4HjV6wee4XFPNDHIkjRsUlj2PrsfmXmLi4uCKyrti4LwmGhXFQAQu0gQxD5HuCSUX9Uiw5bW6VqybLEAANNtPMWtax32ttXzTwrkS47HT4c7F0nMbfsyKdSk+VxY+RNbD2M4t5Msj1knQ7xoT+wCNI9Bcj2rN+yX/5o+mI/I0Dvsp4mfAYpsBirojvpAb/lTcv+lth4X0nxNNe03/51f4sN+SVae2ng3vU/HQr+kjH/ABAH60YFhJ6qNj+7/DWXNnD4rGYaSTdwYI2a9y2hgoY+ZAF/Sg1vt8xrLg4owSBJP8XmEUkA+5U/6ae9iWWJHlqygfHO7s7dbI7Rqt/AaSbfvGuvbLkjYnAMyAl4H72w5lbFXt6A6v8ATVb7E+LoxF+BmYI4YtASbBg27Jc7ag1yPHV5UGvVknb/AJWndYfEgASBzCx8VKs639Crf9Va0dtzsBzNYR2y8VpjJY8Lhz3iRMSzLuGlPwgJb5gBtccyxoNI7Jsa0uVYctuUDx3/AHUchfouke1YhwPxOMuxbTmMy3R00htHNgb3sf2fCvoDgbJjg8BBA2zqmqQeDsS7D2LW9qx3sTiDZm4ZQw7iTYgEfOnQ0HHj3tFbM444FhEMYcMxZ9RLWIW50jSoueh+1bL2eZSmFy+CNJFlBUuZEN0ZmJJ0HqBy/wBNQva9leG/w2WR441kTT3LhVVtZdRpBAuQRe49+lRn/wDn2d2wuIRrlElBS/IFl+IDw5KffzoLXmy3w8nWyg+wIJ+16o/cgyG42XnWhxoGUqeRBB9CLGqZjsOQJbGz7BvUXUn0OkH/AFVz+ecyur/Gy4sZvHD/AMfYHYWVd/G/25+1b5lC3i25f7ViHEEYgxsJAW3cpc89TBrszefxfQCts4VxIfDi1Lzr9Kzi39oDiHIWa7AfEeRql5Zw08kzx4l3SNgw+En5iLBmP61r8jtW0GK4rjJlgJuOfjVMdxe6vbHsj7OJRPGMTKhw8T6rq4YMoNwqJbULkC9+W/OpzNMgiMrHDxHTb5B1P7u/wflWjDLR1/v+966w4NE+VR61e21XGY4qtkOWd0QpG/3HkfMVI8eqwwTBetgfQmx+16kZVs3vTvPoNcBFr7X/AJ1WTta3pl+SZO8ji6kIDYlQblf3GGyjlvz9Kb8U8DYzvsQmGb/hcSyuyBo0AYBbrNq+LSCoIIv6X533LsIugADY09GDAG33F6tjdRGWPt2qM3CETQ4eBWAngjA/EJs3wRtcDxBNhY9NqsnC2AaJFDkE29PCnIw1jf8ALancIpLu7qtx1NRnPboCUwzLzWQkb+W3puB9Kt3D+GWSTEYgC6zhCDyJDRKzctxzFU3tsluII+pJNve1X/hqPTg8OOX6FCfdQf6VpJus7dSsrz/sdlSTvMvmAF7qjsUdPJJFHxe9j60yw3ZTmOJkU4zEAIP1mlaZ7dQg5fUitypK0Zqnn3CzjLfwWAbumXQEYuycn1OWZBe7b323vVY7OOzfE4HGfiJ5IiAjqAjOxJYW31KLDnWp0tAjKCLEXB2IPK3gaxzMeyGZcb3uGeIYcSrIqOzB1GoMUACEEDcA35WrY6WgDWVcYdj6TO0uCdYWa5aF793c/sMLlB5WI8LVqlLUjBW7Mc3cd20q93ys2IYpb+Hf8qvHAvZfFgnE8zCacbptaND4qDuzDoT9OtaFSUBWGDshzGOVmgxEK7tpcSSo2knrpTa45i9bnRQYmvZJmE7D8VjEKDqXllYeOlXAH3rWOF+HocBh1ghB0glmY/M7m12bz2A8gAKlaWghIDUDxRA8cqzRgEuLMp5MQN1PmVtbzSp2GjMYDJEwUXcDUg/eAO3uCR71TyY7xW8eXrkxTjs3xCBLH4enOxIIBv4eNaJwDmP6AC/jzH5VmXHcoOJ1AkG2hr7MPhGzC21jerRwBiD3W3j/ADNY37I1n31r+Fn1U9AJqv5VLsKnInqmNaWOxTxrnMbCh5RTOfEeHsPGptRMduDHcmpWZgY1PLcXqMSM3ANr23t41J4pbRWpj8rZfCsZFidSkdVJB9jU/GLioSDCd07TJ8rfOvn1YH+VS8M4O4qImx3tavMT70kkorwjVadqWcMi7WW73Hwx330AAebMbevQe9a/BDoRE6IiqPZQKxni9tecqOYR4VvtYDUL/c/etqat8HPlXmlpKWrqiiiioBRRRQFFFFAtFFFSCkopaApaSiggoWp3EaZw05john3bLlIki75bAxRgk2HxHvFFr23srk1DdlUwZWHXVv8AStXzDK4sTE0Uq3RwQwHPcc7+PnWT8PZW2X5jPhzcx842PMi1xqttezD6Vn5J/Fp47y0aKfS1r+lSkGOHjVZxcWoAqbf1qv4riwYU6XF2P2HiTXLJXVbGlSTltlrhnspw0BkjUu43PU262ArL37TNJ+Fb+/lyFNcz7QsQ17ELfdbc/wD15VeYVT6mKUj4+xYk1PhiqftD4hbxYcxVt/8ArtXUAg3K3t0+vhWOtxTOetweYPpbem0+PmtcnZhcC55Xt/SreiPqRpeB7QpXmECC0bmxYgcuRI/qavMB07jka+bsHi3RgwYhgbg9b1ZcFx7iIRYkuCTu3P28qZeO/CMfLPlteLxwFdcPi9hfrWVYHtAEzqrqF879auMWPuY7ct/5Afzqsll5WtlnCqvhO/z2UWvaUb77W0MT9A/3rY2qocFcPsk+JxkwtJNI4iU81iDfCT5sAD5VbjXTjxHNexRRSVZBaKSgmgWivN6UGoC0UUUBS0lLQFFFFAlLRRUiAhNOY6aw05Q0VhzGaonH6GPFxSjk8Vm89LEH3AK1eFNVbtFhukLeDEee43/IVTPpph2Z5djQyWO5FU/POEXm1yRybbWU7/c08wk5Rx4cj6dDU4mqIh9zGfm8vOubeuY6NSzVZe3C8wNtJvTjC8PylwGja+wG45eRNbVFg1lS4G9gQaZzZawJtsat9SonjxUvK+D5QLnCkre5BdPax1+tSOdZO00SRpgSukfOzRrbbkp1b9N6lMTLiU5KG9A1N1xOIbbRYejVG2usZwoknCkzSWWMA33+LV/tSnhB9QB3HLbYc+Q8hWnYHDuLavsLf30p/wDggPiA2p734UuGO2c4fg6GIqzC9jyubbeVXHhrCd/MoHyR/E3kAeXudqjM2uXKr05Crxwjl4hht+s27nz8PQVbCXK8qZ2YzhJZwZe4l/Dhe/7tu5DWC67fDe+3PxqjYXijNsIi/jsueZQN5oGVn8fjSO4uOX6orQSaUPXQ51OyvtOy6Y6WkaF+qzIVsfAst1HuRVsweKjmXVFIki+KMGH2NNc1yXDYoWxEEcvmyjUPRvmHsaqWN7K8Nq14WabDSdCGLge5IcD0enIvhFFqz04TPcJ8ksWNjHRra7ej6Wv/AKzRB2o90wTHYOWBibXAIHraSwt6M1NjQSKAKoUfG+LUs3cYfFQ3JBw0pEgW+wKvfUQPS9WnD8QRFVaVZMOSoNplKgbX3fdfvSUStAohYOoZGDKeTKQQfQivMzaQSfL6k2H3NNj2BUBmHGmDhmkhkdtcVu80qW03APIbnYi9hUpmOMGHiaZmFkUu3K1gLkV834LEtNiXxDEh2dpWN/1ma/03t6VT3nw0vjs7fROT8RYTF/8A4+IjkPPSGs/ujWb7VKMtfNWKzS0ol7uMyKb61+B7+ZWwPuDVt4E7RJe9jw5E03eOqgMVfTc22YAMBvfe9rVMyVuLZqSlakqyqvw05WmsNOlqVY7LUFxzCTh9Xgw/pU4lRnFkerCv5FT/AN4quf21fD7oz/EYYlNS813t4jr/AH5VJ5BmQkTQetLly8wahM3wj4WXvU+QnfyPX2rll3w6sppdMkxfdP3ZOw+X+Hp9KtyBW3HhWRTZm1lkX7VO5ZxTsN7GmkbaNsB086blg2yr/SqbJxWRz5eVe4+M0AI6+NWNrLKFHOmGZY8BbDr+X92qsS8R9416SHF961+nS1RIZXaRw0AL6unP3q3ZUfgv41WI/hiZvKrLk/8AlitcO2WfR7RRRWzEUt6SiiXoNTPP8tGLw0uHdtIlQrqsCV8wDTqlFBiOK7Lsww0qvEyToHUlo2KSadQvdD5X2BNW3izj14ML3UgWSRyI2imQglT89+W1gRuOtaEGrlj8JFOhjmjSVD+q6hh678j51GksTyvNcC3xxtPgJL7th5DoJ815W9RVmwudZiVtDiMNjo7g/FaOawII3Tbp1FO877IcJLdsM8mGbot+8jv/AAt8Q9mqi5vwBmWCuyp3yDfvMOxLC3Vk2bl5Gs7jV5lNpftJ4tnfDrhpMM+HaXmWZWBRSNQXT0vaqfkGXSSssUCGSRr2VbXsOZN9gOW5qLzTNJMQymR2k0bLc3IBI2HvX0B2ZZBFg4NwPxDgNM/W/PQD0VeVveqXWM0vu5XaA4Z7IlDCXHsG6iCMnT//AEfm3oLeprSMFl0MKhYokjUDYIqqPsK847No4x8TD61W8x40Rflt61S5ReY2p7NMSkYDMd7j1504K1muOziSUgknxAta1XvIccZoUZvmAs3qNvyq/hy3bFfNjqSoqCnSU1hp1HXQ5XZabcU4Z/wZZbWv8Y/dvtb3H3qA4y4mOGeDCwWOLxLqqXFxGrNoEjL13vYeRPTfQZolKGJrlCuk+NrWv69arlzNL43V2zDApezD0/pUhNhVkUqw2POusmUyYZtLi6H5JB8rD+R8q7heVcPMvLt76UPHZY2HYgbxnl5etR8uFI+Jdq0fF4YOLHrVdxGV2JA5eFXmSlxVU6jzpe6NWP8Aw7xG1O4sqB2q21dKnFG1+e1WfIISTv5VJxZOo3p7g8MFbl702aP8VB+ht/f92qVyj/KWmrJdD9a5ZfidEkcfRw+3mNFrf9VvetZdVnZuJsmkpSKS1bMS0t680tqBaKSigWiiigW9dI3tXKlBolks3Caf4kY2VQschlB66AdaAfVR7GrHmOZd07KrG4F7+R8+v+1SHF+GIkjmXnpKH2Nx+ZrPuIXklPdpcu5AVEHxMTsFFcec507fHZ67W3JMqkxwMkhKxfqvzLG+4QHYD97x8aZ9qGFgwMGFeKOz98yXJJJUxlmLX+Y3Cem9XnhTBSQ4WGKcgyJGFIU3A8r9bDb2rxnOVwTMvfRpLoJ0axqte17X5ch9Kv8AxxnTO+9y3tluGzLUA1jvz6f31q3cO5sEQi9t6mZskw1gBEgHQW5U0/ARJsqADyrKbl3Gl1lNOsFdsbjosNE00zaY0FyepPRVHVidgK5K6xo0kjBURSzMdgABuTWH8dcXPj5trrh4yRDH9jI4/aP2G3jfucMSHDOdnFZ9BiJNtc/wqf1QEKxKPT4fe9fREm5r5Iy7GGGaKYc4pEkH+lg38q+t4WDgMpurAMp8VIuLfWoS6xKCNLAFTzBFxUTmHD1rtDv+4Tv/AKT19DUzGKcKaplhMu1sc7j0z5jYkEWI2IPMe1cpYgd6vuYZbHMPjHxdGHP/AHHkaquZ5LLDv86ftDp/EOnrXPl47j+nTj5Jkg3j8qWIEG9v78qcMl96I1qsWp1h2vsdvrSSne1eSbC/hUZh8SZJT4DYf1q6qfw0t1N6j8ROpxuDjF9feMxt+yY2sD6kKf8ATXvEYsQxk9T8o8TXPgHK2lxD42W9lukX7zHZ2HkBsPU+FX3uyKa1LVRzPtXxGExuJglhjlijnkRLXjfSshAudwTpt0FT2W9rmXykB+9gP/7FuvsyE/cCst7SsPbNsah2vNqHqyhx/wCVVNlINjW7nfVmX51hZxeHEwv5LIpPuL3qR7o18hACpHB5viIv8qeZLfsSOv2BoPqrQaTTXzjhu0TM4+WLkI/fCP8A+Sk1L4PtdzFPn7mUeDR2P1Qig3eisryztqQ7YjCEfvQuG/7XA/OrvkfGmBxdhDiFDn/lyfo39g3P2vUidor00ZFebUEXxGP0ak/tW+oNJw1w9HAe+ZbzsNid9IPQeBPU+1PpWBNtjYg+/MV4xeYrGtzXL5Ne23Thv10d4xwouWtaqhj+I1DEIL+ZqOzbNJsU5jgBa3h4+A8/yrhHwBiJDdnWLVz3LN9tr+9Z276azHU5PjxB4mvcWcqwuN/a9GXdl8CHVLPPIfDVoX6Df71Z8LlMEShVQAfX86iyo9p+GBcbcZ4nEtJhmKLCr/KikatJ21kkk7725XAqpCiiu5xFr6f7McS0mVYNm5iLR7IzIv2UUUUFqSuq0UVA9U1zfGNDC8igErpsDe27Ab2I8aKKCKzHARtEJQoVjzC7Lv5VAYiMDlS0Vz+Sarq8V3ij8XKQtNMp+Yn1ooqs7Xy6Nc0cyTKhNgZFTboCwBt571q8eHWMLGg0ogCqB0ApKK18Xyx83UfOnbWgXN5iOscLH17sD+QqlRt3jfF4Ny8lJoorZgbiugoooPRoBoooBaXSKKKC3cIcb4zCyxRJKXid1Uxy3dQCQPhJOpfY28q+jXUUlFBUzjWGLxCjkGW3vEh/nUBxBiWYhSbAuq7eBYA2896WiuLP7r+3fh9s/S75FgUhRe7W3T2v409lc6/SkoqVHPESm1MGmNFFL2i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400" y="-2422525"/>
            <a:ext cx="5638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/>
              <a:t>Snob Appeal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4419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This model is </a:t>
            </a:r>
            <a:r>
              <a:rPr lang="en-US" altLang="en-US" sz="2800" dirty="0" err="1" smtClean="0"/>
              <a:t>Cybill</a:t>
            </a:r>
            <a:r>
              <a:rPr lang="en-US" altLang="en-US" sz="2800" dirty="0" smtClean="0"/>
              <a:t> Shepherd, who is popular with older adults.  </a:t>
            </a:r>
          </a:p>
          <a:p>
            <a:pPr eaLnBrk="1" hangingPunct="1"/>
            <a:r>
              <a:rPr lang="en-US" altLang="en-US" sz="2800" dirty="0" smtClean="0"/>
              <a:t>Advertisers use famous models to sell clothing because many people want to look as beautiful as the model.</a:t>
            </a:r>
          </a:p>
        </p:txBody>
      </p:sp>
      <p:pic>
        <p:nvPicPr>
          <p:cNvPr id="14340" name="Picture 5" descr="C:\WINNT\Profiles\ceclass\Application Data\Microsoft\Media Catalog\Cybil Starpow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2267712" cy="39453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u="sng" dirty="0">
                <a:solidFill>
                  <a:schemeClr val="tx2"/>
                </a:solidFill>
                <a:latin typeface="+mj-lt"/>
              </a:rPr>
              <a:t>Conclusion</a:t>
            </a:r>
          </a:p>
        </p:txBody>
      </p:sp>
      <p:sp>
        <p:nvSpPr>
          <p:cNvPr id="23555" name="Rectangle 1027"/>
          <p:cNvSpPr>
            <a:spLocks noChangeArrowheads="1"/>
          </p:cNvSpPr>
          <p:nvPr/>
        </p:nvSpPr>
        <p:spPr bwMode="auto">
          <a:xfrm>
            <a:off x="685800" y="1752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3"/>
              </a:buClr>
              <a:buFont typeface="Wingdings 2" panose="05020102010507070707" pitchFamily="18" charset="2"/>
              <a:buChar char=""/>
            </a:pPr>
            <a:r>
              <a:rPr lang="en-US" altLang="en-US" dirty="0" smtClean="0"/>
              <a:t>Emotional </a:t>
            </a:r>
            <a:r>
              <a:rPr lang="en-US" altLang="en-US" dirty="0"/>
              <a:t>appeal techniques can be extremely effective in persuading the reader to act on a feeling.</a:t>
            </a:r>
          </a:p>
          <a:p>
            <a:pPr eaLnBrk="1" hangingPunct="1">
              <a:buClr>
                <a:schemeClr val="accent3"/>
              </a:buClr>
              <a:buFont typeface="Wingdings 2" panose="05020102010507070707" pitchFamily="18" charset="2"/>
              <a:buChar char=""/>
            </a:pPr>
            <a:r>
              <a:rPr lang="en-US" altLang="en-US" dirty="0"/>
              <a:t>As readers of persuasive writing, we must learn to recognize emotional appeals.</a:t>
            </a:r>
          </a:p>
          <a:p>
            <a:pPr eaLnBrk="1" hangingPunct="1">
              <a:buClr>
                <a:schemeClr val="accent3"/>
              </a:buClr>
              <a:buFont typeface="Wingdings 2" panose="05020102010507070707" pitchFamily="18" charset="2"/>
              <a:buChar char=""/>
            </a:pPr>
            <a:r>
              <a:rPr lang="en-US" altLang="en-US" dirty="0"/>
              <a:t>If we focus on the facts instead of the feelings, we will make a better decision about the writer’s opinion.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Group 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Get into the same groups that created </a:t>
            </a:r>
            <a:r>
              <a:rPr lang="en-US" sz="3000" dirty="0"/>
              <a:t>product names and slogans 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Try to use at least 3 different emotional appeals for each of your product names:</a:t>
            </a:r>
          </a:p>
          <a:p>
            <a:pPr lvl="2"/>
            <a:r>
              <a:rPr lang="en-US" altLang="en-US" sz="2500" dirty="0"/>
              <a:t>Loaded Language </a:t>
            </a:r>
          </a:p>
          <a:p>
            <a:pPr lvl="2"/>
            <a:r>
              <a:rPr lang="en-US" altLang="en-US" sz="2500" dirty="0"/>
              <a:t>Basic Needs</a:t>
            </a:r>
          </a:p>
          <a:p>
            <a:pPr lvl="2"/>
            <a:r>
              <a:rPr lang="en-US" altLang="en-US" sz="2500" dirty="0"/>
              <a:t>Bandwagon</a:t>
            </a:r>
          </a:p>
          <a:p>
            <a:pPr lvl="2"/>
            <a:r>
              <a:rPr lang="en-US" altLang="en-US" sz="2500" dirty="0"/>
              <a:t>Testimonial</a:t>
            </a:r>
          </a:p>
          <a:p>
            <a:pPr lvl="2"/>
            <a:r>
              <a:rPr lang="en-US" altLang="en-US" sz="2500" dirty="0"/>
              <a:t>Snob Appeal</a:t>
            </a:r>
          </a:p>
          <a:p>
            <a:pPr marL="880110" lvl="1" indent="-51435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3383"/>
            <a:ext cx="3037114" cy="21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Reflection</a:t>
            </a:r>
            <a:endParaRPr lang="en-GB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Think about the emotional appeals you heard during class feedback.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What was the most effective emotional appeal you heard?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Why do you think this was better than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the others you heard?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0" y="4615543"/>
            <a:ext cx="1219200" cy="337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" y="735281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22/1/14</a:t>
            </a:r>
            <a:r>
              <a:rPr lang="en-US" b="1" dirty="0" smtClean="0"/>
              <a:t> </a:t>
            </a:r>
            <a:r>
              <a:rPr lang="en-US" b="1" u="sng" dirty="0" smtClean="0"/>
              <a:t>Emotional Appeals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TP: </a:t>
            </a:r>
            <a:r>
              <a:rPr lang="en-US" dirty="0"/>
              <a:t>Advertisers use your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feelings </a:t>
            </a:r>
            <a:r>
              <a:rPr lang="en-US" dirty="0"/>
              <a:t>to get you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agree </a:t>
            </a:r>
            <a:r>
              <a:rPr lang="en-US" dirty="0"/>
              <a:t>with </a:t>
            </a:r>
            <a:r>
              <a:rPr lang="en-US" dirty="0" smtClean="0"/>
              <a:t>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Bell work: Look at the ad on the right. What do the advertisers want you to do? HOW are they trying to get you to do this?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4632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" y="735281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24/1/16</a:t>
            </a:r>
            <a:r>
              <a:rPr lang="en-US" b="1" dirty="0" smtClean="0"/>
              <a:t> </a:t>
            </a:r>
            <a:r>
              <a:rPr lang="en-US" b="1" u="sng" dirty="0" smtClean="0"/>
              <a:t>Emotional Appeals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TP: </a:t>
            </a:r>
            <a:r>
              <a:rPr lang="en-US" sz="3200" dirty="0"/>
              <a:t>Advertisers use your </a:t>
            </a:r>
            <a:r>
              <a:rPr lang="en-US" sz="3200" dirty="0" smtClean="0"/>
              <a:t>feelings </a:t>
            </a:r>
            <a:r>
              <a:rPr lang="en-US" sz="3200" dirty="0"/>
              <a:t>to get you to </a:t>
            </a:r>
            <a:r>
              <a:rPr lang="en-US" sz="3200" dirty="0" smtClean="0"/>
              <a:t>agree </a:t>
            </a:r>
            <a:r>
              <a:rPr lang="en-US" sz="3200" dirty="0"/>
              <a:t>with </a:t>
            </a:r>
            <a:r>
              <a:rPr lang="en-US" sz="3200" dirty="0" smtClean="0"/>
              <a:t>them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Write down as many emotional appeals as you can remember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/>
              <a:t>Emotional Appeals</a:t>
            </a:r>
          </a:p>
        </p:txBody>
      </p:sp>
      <p:pic>
        <p:nvPicPr>
          <p:cNvPr id="4100" name="Picture 5" descr="C:\WINNT\Profiles\ceclass\Application Data\Microsoft\Media Catalog\Crayola generalfact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800600"/>
            <a:ext cx="3276600" cy="17018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Writers and advertisers use many techniques to convince you to agree with them or buy their product.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An emotional appeal tries to make the reader connect the writer’s message with an important feeling.  </a:t>
            </a:r>
          </a:p>
        </p:txBody>
      </p:sp>
      <p:pic>
        <p:nvPicPr>
          <p:cNvPr id="4101" name="Picture 6" descr="C:\WINNT\Profiles\ceclass\Desktop\My Briefcase\Crayola MindSharpe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7063"/>
            <a:ext cx="3276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/>
              <a:t>Types of Emotional Appeals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Loaded Language </a:t>
            </a:r>
          </a:p>
          <a:p>
            <a:pPr eaLnBrk="1" hangingPunct="1"/>
            <a:r>
              <a:rPr lang="en-US" altLang="en-US" sz="3600" dirty="0" smtClean="0"/>
              <a:t>Basic Needs</a:t>
            </a:r>
          </a:p>
          <a:p>
            <a:pPr eaLnBrk="1" hangingPunct="1"/>
            <a:r>
              <a:rPr lang="en-US" altLang="en-US" sz="3600" dirty="0" smtClean="0"/>
              <a:t>Bandwagon</a:t>
            </a:r>
          </a:p>
          <a:p>
            <a:pPr eaLnBrk="1" hangingPunct="1"/>
            <a:r>
              <a:rPr lang="en-US" altLang="en-US" sz="3600" dirty="0" smtClean="0"/>
              <a:t>Testimonial</a:t>
            </a:r>
          </a:p>
          <a:p>
            <a:pPr eaLnBrk="1" hangingPunct="1"/>
            <a:r>
              <a:rPr lang="en-US" altLang="en-US" sz="3600" dirty="0" smtClean="0"/>
              <a:t>Snob Appeal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 dirty="0" smtClean="0"/>
              <a:t>Loaded Language</a:t>
            </a:r>
          </a:p>
        </p:txBody>
      </p:sp>
      <p:pic>
        <p:nvPicPr>
          <p:cNvPr id="5125" name="Picture 5" descr="C:\WINNT\Profiles\ceclass\Application Data\Microsoft\Media Catalog\pizza loaded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2535477" cy="4114800"/>
          </a:xfrm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419600" cy="510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Copy the following into your books:</a:t>
            </a:r>
          </a:p>
          <a:p>
            <a:pPr marL="0" indent="0" eaLnBrk="1" hangingPunct="1">
              <a:buFontTx/>
              <a:buNone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</a:pPr>
            <a:r>
              <a:rPr lang="en-US" altLang="en-US" sz="2400" dirty="0" smtClean="0"/>
              <a:t>The loaded language technique uses words that cause a strong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/>
              <a:t>feeling.</a:t>
            </a:r>
          </a:p>
          <a:p>
            <a:pPr marL="0" indent="0" eaLnBrk="1" hangingPunct="1">
              <a:buFontTx/>
              <a:buNone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</a:pPr>
            <a:r>
              <a:rPr lang="en-US" altLang="en-US" sz="2400" dirty="0" smtClean="0"/>
              <a:t>Once the reader is feeling strongly, he or she may be more likely to agree with the writer.</a:t>
            </a:r>
          </a:p>
          <a:p>
            <a:pPr algn="ctr" eaLnBrk="1" hangingPunct="1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algn="ctr"/>
            <a:r>
              <a:rPr lang="en-US" altLang="en-US" b="1" u="sng" dirty="0"/>
              <a:t>Class Discussion</a:t>
            </a:r>
            <a:endParaRPr lang="en-US" altLang="en-US" b="1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When a mother reads the word “groovy” in this ad for a popular kids’ lunch box food, what emotion do you think she will feel?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What could this feeling make her want to do?</a:t>
            </a:r>
          </a:p>
        </p:txBody>
      </p:sp>
      <p:pic>
        <p:nvPicPr>
          <p:cNvPr id="16389" name="Picture 5" descr="C:\WINNT\Profiles\ceclass\Application Data\Microsoft\Media Catalog\Copy of Groovymom loade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3810000" cy="208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 dirty="0" smtClean="0"/>
              <a:t>Basic Needs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76400"/>
            <a:ext cx="76200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Copy the following into your copybooks: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The basic needs technique appeals to your need for one or more of the following: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Love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Safety and </a:t>
            </a:r>
            <a:r>
              <a:rPr lang="en-US" altLang="en-US" sz="2800" dirty="0" smtClean="0"/>
              <a:t>security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Convenience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Health 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Money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2800" dirty="0" smtClean="0"/>
              <a:t>The writer is trying to connect your need with their opinion so that you will agree with them.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2" y="533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u="sng" dirty="0" smtClean="0"/>
              <a:t>Think/Pair/Share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5961" y="3733800"/>
            <a:ext cx="7848600" cy="9906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2800" dirty="0" smtClean="0"/>
              <a:t>This example came from an ad for a low fat frozen dinner. What basic need does it appeal to?</a:t>
            </a:r>
          </a:p>
        </p:txBody>
      </p:sp>
      <p:pic>
        <p:nvPicPr>
          <p:cNvPr id="14344" name="Picture 8" descr="C:\WINNT\Profiles\ceclass\Application Data\Microsoft\Media Catalog\leancuisine loade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5261" y="4953000"/>
            <a:ext cx="3810000" cy="1457325"/>
          </a:xfrm>
        </p:spPr>
      </p:pic>
      <p:graphicFrame>
        <p:nvGraphicFramePr>
          <p:cNvPr id="14339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946321935"/>
              </p:ext>
            </p:extLst>
          </p:nvPr>
        </p:nvGraphicFramePr>
        <p:xfrm>
          <a:off x="0" y="2009775"/>
          <a:ext cx="5222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hart" r:id="rId4" imgW="2095470" imgH="914400" progId="MSGraph.Chart.8">
                  <p:embed followColorScheme="full"/>
                </p:oleObj>
              </mc:Choice>
              <mc:Fallback>
                <p:oleObj name="Chart" r:id="rId4" imgW="2095470" imgH="914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09775"/>
                        <a:ext cx="522288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9" descr="C:\WINNT\Profiles\ceclass\Desktop\My Briefcase\leancuisine hum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68" y="1905000"/>
            <a:ext cx="60801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2150</TotalTime>
  <Words>640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Chart</vt:lpstr>
      <vt:lpstr>Emotional Appeals in  Persuasive Writing</vt:lpstr>
      <vt:lpstr>22/1/14 Emotional Appeals</vt:lpstr>
      <vt:lpstr>24/1/16 Emotional Appeals</vt:lpstr>
      <vt:lpstr>Emotional Appeals</vt:lpstr>
      <vt:lpstr>Types of Emotional Appeals</vt:lpstr>
      <vt:lpstr>Loaded Language</vt:lpstr>
      <vt:lpstr>Class Discussion</vt:lpstr>
      <vt:lpstr>Basic Needs</vt:lpstr>
      <vt:lpstr>Think/Pair/Share</vt:lpstr>
      <vt:lpstr>Bandwagon</vt:lpstr>
      <vt:lpstr>Testimonial</vt:lpstr>
      <vt:lpstr>Think/Pair/Share</vt:lpstr>
      <vt:lpstr>Snob Appeal</vt:lpstr>
      <vt:lpstr>Snob Appeal</vt:lpstr>
      <vt:lpstr>PowerPoint Presentation</vt:lpstr>
      <vt:lpstr>Group Task</vt:lpstr>
      <vt:lpstr>Reflection</vt:lpstr>
    </vt:vector>
  </TitlesOfParts>
  <Company>Allegany College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Appeals in  Persuasive Writing</dc:title>
  <dc:creator>CEClass</dc:creator>
  <cp:lastModifiedBy>Carolyn Bremner</cp:lastModifiedBy>
  <cp:revision>32</cp:revision>
  <dcterms:created xsi:type="dcterms:W3CDTF">2001-08-16T13:49:31Z</dcterms:created>
  <dcterms:modified xsi:type="dcterms:W3CDTF">2016-01-24T10:52:40Z</dcterms:modified>
</cp:coreProperties>
</file>