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82" r:id="rId4"/>
    <p:sldId id="284" r:id="rId5"/>
    <p:sldId id="257" r:id="rId6"/>
    <p:sldId id="281" r:id="rId7"/>
    <p:sldId id="278" r:id="rId8"/>
    <p:sldId id="280" r:id="rId9"/>
    <p:sldId id="285" r:id="rId10"/>
    <p:sldId id="286" r:id="rId11"/>
    <p:sldId id="287" r:id="rId12"/>
    <p:sldId id="283" r:id="rId13"/>
    <p:sldId id="267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1EF71-16A3-4FAB-9881-4F9F47E3DBE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ADVERTISING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Art of Selling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8-4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Emotional appeals (testimonial, bandwagon,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Attractive pictures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Literary devices (pun, metaphor, simile,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Disguise opinions as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Logo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Product/hotel/service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Slogan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Direct address to the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Bright and </a:t>
            </a:r>
            <a:r>
              <a:rPr lang="en-US" sz="2400" dirty="0" err="1" smtClean="0"/>
              <a:t>colourful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Features and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Contact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Powerful vocab (strong adjectives and adverbs)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Easy to understand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Audience needs to match the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Big/bold font for important information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smtClean="0"/>
              <a:t>8-2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Colourful</a:t>
            </a:r>
            <a:r>
              <a:rPr lang="en-US" sz="2400" dirty="0" smtClean="0"/>
              <a:t> and bright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Emotional appeals (loaded language, basic needs,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Exciting use of 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of pictures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Contact details and location (email, website, phone,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Logos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Slogans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Product name/service/restaurant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Big and bold font for important 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Literary devices (alliteration, simile,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Features and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Small chunks of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Opinions as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Direct address to the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Simple to understand language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/>
              <a:t>As a class, we are now going to create a set of success criteria by which we will be able to check how successfully we have completed the task.  </a:t>
            </a:r>
            <a:endParaRPr lang="en-GB" sz="4500" dirty="0"/>
          </a:p>
          <a:p>
            <a:pPr marL="0" indent="0">
              <a:buNone/>
            </a:pPr>
            <a:r>
              <a:rPr lang="en-US" sz="2800" b="1" u="sng" dirty="0" smtClean="0"/>
              <a:t>8-2</a:t>
            </a:r>
            <a:endParaRPr lang="en-GB" sz="2800" b="1" u="sng" dirty="0" smtClean="0"/>
          </a:p>
          <a:p>
            <a:pPr marL="0" indent="0">
              <a:buNone/>
            </a:pPr>
            <a:r>
              <a:rPr lang="en-GB" sz="2800" dirty="0" smtClean="0"/>
              <a:t>1.pictures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2.Short bits of text</a:t>
            </a:r>
          </a:p>
          <a:p>
            <a:pPr marL="0" indent="0">
              <a:buNone/>
            </a:pPr>
            <a:r>
              <a:rPr lang="en-GB" sz="2800" dirty="0" smtClean="0"/>
              <a:t>3. Slogans</a:t>
            </a:r>
          </a:p>
          <a:p>
            <a:pPr marL="0" indent="0">
              <a:buNone/>
            </a:pPr>
            <a:r>
              <a:rPr lang="en-GB" sz="2800" dirty="0" smtClean="0"/>
              <a:t>4.Logos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5.Benefits of product/service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6.Contact details (website, email)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7.Product/service/hotel name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8.Bold text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9.Important text in large font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10.Emotional appeals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11.Bright and colourful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12.Language that is easy to understand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13.Exciting adjectives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14.Literary devices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15.Direct address </a:t>
            </a:r>
            <a:r>
              <a:rPr lang="en-GB" sz="2800" smtClean="0"/>
              <a:t>to reader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/>
              <a:t>As a class, we are now going to create a set of success criteria by which we will be able to check how successfully we have completed the task.  </a:t>
            </a:r>
            <a:endParaRPr lang="en-GB" sz="45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1.Slogans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2.Contact details (email, BBM, Twitter, telephone)</a:t>
            </a:r>
          </a:p>
          <a:p>
            <a:pPr marL="0" indent="0">
              <a:buNone/>
            </a:pPr>
            <a:r>
              <a:rPr lang="en-GB" sz="2800" dirty="0" smtClean="0"/>
              <a:t>3. Pictures of products </a:t>
            </a:r>
          </a:p>
          <a:p>
            <a:pPr marL="0" indent="0">
              <a:buNone/>
            </a:pPr>
            <a:r>
              <a:rPr lang="en-GB" sz="2800" dirty="0" smtClean="0"/>
              <a:t>4.Bright colours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5.Emotional appeals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6.Logos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7.Bold font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8.Location of shop/restaurant/hotel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9.Name of brand/product/shop </a:t>
            </a:r>
          </a:p>
          <a:p>
            <a:pPr marL="0" indent="0">
              <a:buNone/>
            </a:pPr>
            <a:r>
              <a:rPr lang="en-GB" sz="2800" dirty="0" smtClean="0"/>
              <a:t>10. Small bits of text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11.Language is clear and easy to understand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12.Use of large text to draw attention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13. Speaks directly to the reader </a:t>
            </a:r>
          </a:p>
          <a:p>
            <a:pPr marL="0" indent="0">
              <a:buNone/>
            </a:pPr>
            <a:r>
              <a:rPr lang="en-GB" sz="2800" dirty="0" smtClean="0"/>
              <a:t>14.Exciting adjectives </a:t>
            </a:r>
          </a:p>
          <a:p>
            <a:pPr marL="0" indent="0">
              <a:buNone/>
            </a:pPr>
            <a:r>
              <a:rPr lang="en-GB" sz="2800" dirty="0" smtClean="0"/>
              <a:t>15.Language devices/tricks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/>
              <a:t>As a class, we are now going to create a set of success criteria by which we will be able to check how successfully we have completed the task.  </a:t>
            </a:r>
            <a:endParaRPr lang="en-GB" sz="4500" dirty="0"/>
          </a:p>
          <a:p>
            <a:pPr marL="0" indent="0">
              <a:buNone/>
            </a:pPr>
            <a:r>
              <a:rPr lang="en-US" sz="2800" b="1" u="sng" dirty="0" smtClean="0"/>
              <a:t>8-4</a:t>
            </a:r>
            <a:endParaRPr lang="en-GB" sz="2800" b="1" u="sng" dirty="0" smtClean="0"/>
          </a:p>
          <a:p>
            <a:pPr marL="0" indent="0">
              <a:buNone/>
            </a:pPr>
            <a:r>
              <a:rPr lang="en-GB" sz="2800" dirty="0" smtClean="0"/>
              <a:t>1.Bright and colourful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2.Big and clear font</a:t>
            </a:r>
          </a:p>
          <a:p>
            <a:pPr marL="0" indent="0">
              <a:buNone/>
            </a:pPr>
            <a:r>
              <a:rPr lang="en-GB" sz="2800" dirty="0" smtClean="0"/>
              <a:t>3. Logo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4.Text is direct and easy to understand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5. Contact info (website, email, phone)</a:t>
            </a:r>
          </a:p>
          <a:p>
            <a:pPr marL="0" indent="0">
              <a:buNone/>
            </a:pPr>
            <a:r>
              <a:rPr lang="en-GB" sz="2800" dirty="0" smtClean="0"/>
              <a:t>6. Location (of store, hotel, restaurant, </a:t>
            </a:r>
            <a:r>
              <a:rPr lang="en-GB" sz="2800" dirty="0" err="1" smtClean="0"/>
              <a:t>etc</a:t>
            </a:r>
            <a:r>
              <a:rPr lang="en-GB" sz="2800" dirty="0" smtClean="0"/>
              <a:t>) </a:t>
            </a:r>
          </a:p>
          <a:p>
            <a:pPr marL="0" indent="0">
              <a:buNone/>
            </a:pPr>
            <a:r>
              <a:rPr lang="en-GB" sz="2800" dirty="0" smtClean="0"/>
              <a:t>7. Pictures (of product, hotel, </a:t>
            </a:r>
            <a:r>
              <a:rPr lang="en-GB" sz="2800" dirty="0" err="1" smtClean="0"/>
              <a:t>restaurant,etc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r>
              <a:rPr lang="en-GB" sz="2800" dirty="0" smtClean="0"/>
              <a:t>8. Emotional appeals (loaded language, basic needs)</a:t>
            </a:r>
          </a:p>
          <a:p>
            <a:pPr marL="0" indent="0">
              <a:buNone/>
            </a:pPr>
            <a:r>
              <a:rPr lang="en-GB" sz="2800" dirty="0" smtClean="0"/>
              <a:t>9. Product name</a:t>
            </a:r>
          </a:p>
          <a:p>
            <a:pPr marL="0" indent="0">
              <a:buNone/>
            </a:pPr>
            <a:r>
              <a:rPr lang="en-GB" sz="2800" dirty="0" smtClean="0"/>
              <a:t>10. Slogan</a:t>
            </a:r>
          </a:p>
          <a:p>
            <a:pPr marL="0" indent="0">
              <a:buNone/>
            </a:pPr>
            <a:r>
              <a:rPr lang="en-GB" sz="2800" dirty="0" smtClean="0"/>
              <a:t>11.Language features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12.Short bits of text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13. Important words in bold</a:t>
            </a:r>
          </a:p>
          <a:p>
            <a:pPr marL="0" indent="0">
              <a:buNone/>
            </a:pPr>
            <a:r>
              <a:rPr lang="en-GB" sz="2800" dirty="0" smtClean="0"/>
              <a:t>14. Direct address to reader</a:t>
            </a:r>
          </a:p>
          <a:p>
            <a:pPr marL="0" indent="0">
              <a:buNone/>
            </a:pPr>
            <a:r>
              <a:rPr lang="en-GB" sz="2800" dirty="0" smtClean="0"/>
              <a:t>15. Exciting adjectives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25/1/16 Success Criteria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22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TP: Create a success criteria for designing an advert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Bell work: Name as many of the brands below as you can: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3124200"/>
            <a:ext cx="54737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3135086"/>
            <a:ext cx="2343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33" y="3124200"/>
            <a:ext cx="2081213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4724400"/>
            <a:ext cx="17335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32" y="4518479"/>
            <a:ext cx="206375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5584825"/>
            <a:ext cx="16573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67" y="4648200"/>
            <a:ext cx="248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1" y="5893820"/>
            <a:ext cx="2682875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08" y="5966618"/>
            <a:ext cx="239712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77154"/>
            <a:ext cx="1190625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177154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3177154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0533" y="3153908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6778" y="3145972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724400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7128" y="4520267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1252" y="4648200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71" y="5584825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3551" y="5966618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5090" y="5893820"/>
            <a:ext cx="60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BMW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Coca Cola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Windows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McDonald's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Adidas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Ikea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Kellogg’s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Google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3945716" cy="31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29/1/14 Success Criteria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225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TP: Create a success criteria for designing an advert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In your copybooks, write down why companies use logos.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799" cy="5135563"/>
          </a:xfrm>
        </p:spPr>
        <p:txBody>
          <a:bodyPr/>
          <a:lstStyle/>
          <a:p>
            <a:pPr marL="0" indent="0" algn="ctr">
              <a:buNone/>
            </a:pPr>
            <a:endParaRPr lang="en-GB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5" y="0"/>
            <a:ext cx="91458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Group 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In order to create an effective marketing campaign, we first need to be aware of what must be evident in this type of writing: the </a:t>
            </a:r>
            <a:r>
              <a:rPr lang="en-US" sz="3200" i="1" dirty="0"/>
              <a:t>success criteria</a:t>
            </a:r>
            <a:r>
              <a:rPr lang="en-US" sz="3200" dirty="0"/>
              <a:t>. Saying that a piece of writing is good or bad will not help us to improve its quality: we need to specify about what does and doesn’t work!</a:t>
            </a:r>
            <a:endParaRPr lang="en-GB" sz="3200" dirty="0"/>
          </a:p>
          <a:p>
            <a:r>
              <a:rPr lang="en-US" sz="3200" dirty="0">
                <a:solidFill>
                  <a:srgbClr val="FF0000"/>
                </a:solidFill>
              </a:rPr>
              <a:t>You are now going to work in groups to discuss what a first rate advertisement will look like. Remember that perhaps not everyone in your group will share your opinion, so don’t forget to follow the basic rules of group work:</a:t>
            </a:r>
            <a:endParaRPr lang="en-GB" sz="3200" dirty="0">
              <a:solidFill>
                <a:srgbClr val="FF0000"/>
              </a:solidFill>
            </a:endParaRPr>
          </a:p>
          <a:p>
            <a:pPr lvl="2"/>
            <a:r>
              <a:rPr lang="en-GB" sz="3100" dirty="0" smtClean="0">
                <a:solidFill>
                  <a:srgbClr val="FF0000"/>
                </a:solidFill>
              </a:rPr>
              <a:t>Elect </a:t>
            </a:r>
            <a:r>
              <a:rPr lang="en-GB" sz="3100" dirty="0">
                <a:solidFill>
                  <a:srgbClr val="FF0000"/>
                </a:solidFill>
              </a:rPr>
              <a:t>a chairperson, note-taker, reporter and </a:t>
            </a:r>
            <a:r>
              <a:rPr lang="en-GB" sz="3100" dirty="0" smtClean="0">
                <a:solidFill>
                  <a:srgbClr val="FF0000"/>
                </a:solidFill>
              </a:rPr>
              <a:t>time-keeper</a:t>
            </a:r>
          </a:p>
          <a:p>
            <a:pPr lvl="2"/>
            <a:r>
              <a:rPr lang="en-GB" sz="3100" dirty="0" smtClean="0">
                <a:solidFill>
                  <a:srgbClr val="FF0000"/>
                </a:solidFill>
              </a:rPr>
              <a:t>Make </a:t>
            </a:r>
            <a:r>
              <a:rPr lang="en-GB" sz="3100" dirty="0">
                <a:solidFill>
                  <a:srgbClr val="FF0000"/>
                </a:solidFill>
              </a:rPr>
              <a:t>sure that everyone in the group has a chance to give </a:t>
            </a:r>
            <a:r>
              <a:rPr lang="en-GB" sz="3100" dirty="0" smtClean="0">
                <a:solidFill>
                  <a:srgbClr val="FF0000"/>
                </a:solidFill>
              </a:rPr>
              <a:t>their </a:t>
            </a:r>
            <a:r>
              <a:rPr lang="en-GB" sz="3100" dirty="0">
                <a:solidFill>
                  <a:srgbClr val="FF0000"/>
                </a:solidFill>
              </a:rPr>
              <a:t>opinion and that this is respected.</a:t>
            </a:r>
          </a:p>
          <a:p>
            <a:pPr lvl="2"/>
            <a:r>
              <a:rPr lang="en-GB" sz="3100" dirty="0" smtClean="0">
                <a:solidFill>
                  <a:srgbClr val="FF0000"/>
                </a:solidFill>
              </a:rPr>
              <a:t>Keep </a:t>
            </a:r>
            <a:r>
              <a:rPr lang="en-GB" sz="3100" dirty="0">
                <a:solidFill>
                  <a:srgbClr val="FF0000"/>
                </a:solidFill>
              </a:rPr>
              <a:t>your voice to a level where others in your group can </a:t>
            </a:r>
            <a:r>
              <a:rPr lang="en-GB" sz="3100" dirty="0" smtClean="0">
                <a:solidFill>
                  <a:srgbClr val="FF0000"/>
                </a:solidFill>
              </a:rPr>
              <a:t>hear </a:t>
            </a:r>
            <a:r>
              <a:rPr lang="en-GB" sz="3100" dirty="0">
                <a:solidFill>
                  <a:srgbClr val="FF0000"/>
                </a:solidFill>
              </a:rPr>
              <a:t>you but the rest of the class cannot.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76200"/>
            <a:ext cx="2571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Group 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Look at the adverts you have been given and discuss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How does the </a:t>
            </a:r>
            <a:r>
              <a:rPr lang="en-GB" sz="3200" dirty="0"/>
              <a:t>content/text helps to </a:t>
            </a:r>
            <a:r>
              <a:rPr lang="en-GB" sz="3200" dirty="0" smtClean="0"/>
              <a:t>promote or sell </a:t>
            </a:r>
            <a:r>
              <a:rPr lang="en-GB" sz="3200" dirty="0"/>
              <a:t>the product. What language features do you notice that are common to many of the adverts?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Now focus purely on the layout of the page, ignoring the actual words themselves. How does the advert attract the reader’s attention? Points to consider: font size, amount of text, who or what is featured, etc.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endParaRPr lang="en-GB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76200"/>
            <a:ext cx="2571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2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dirty="0" smtClean="0"/>
              <a:t>8-3</a:t>
            </a:r>
            <a:endParaRPr lang="en-GB" sz="6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6200" dirty="0" smtClean="0"/>
              <a:t>Logo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Pictures of the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Bright </a:t>
            </a:r>
            <a:r>
              <a:rPr lang="en-US" sz="6200" dirty="0" err="1" smtClean="0"/>
              <a:t>colours</a:t>
            </a:r>
            <a:endParaRPr lang="en-US" sz="6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Contact number, email, website and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Name of the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Exciting 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Slogan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Emotional appeal (basic needs, loaded language, </a:t>
            </a:r>
            <a:r>
              <a:rPr lang="en-US" sz="6200" dirty="0" err="1" smtClean="0"/>
              <a:t>etc</a:t>
            </a:r>
            <a:r>
              <a:rPr lang="en-US" sz="6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Literary devices (metaphor, puns, </a:t>
            </a:r>
            <a:r>
              <a:rPr lang="en-US" sz="6200" dirty="0" err="1" smtClean="0"/>
              <a:t>etc</a:t>
            </a:r>
            <a:r>
              <a:rPr lang="en-US" sz="6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Features and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Small chunks of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Important text in bold and/or large font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Opinions presented as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Written in simple to understand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200" dirty="0" smtClean="0"/>
              <a:t>Directly addressing the reader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-76200"/>
            <a:ext cx="5410200" cy="1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0" y="1066800"/>
            <a:ext cx="8229600" cy="5066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8-1</a:t>
            </a: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Exciting 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Contact details (email address, phone number, website)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Emotional appeals (bandwagon, snob appeal,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Small chunks</a:t>
            </a:r>
            <a:r>
              <a:rPr lang="en-GB" sz="2000" dirty="0"/>
              <a:t> </a:t>
            </a:r>
            <a:r>
              <a:rPr lang="en-GB" sz="2000" dirty="0" smtClean="0"/>
              <a:t>of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Important info in bold/large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Logos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Pictures of the product/service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Slogans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Literary devices (metaphor, simile, pun,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Opinions as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Features and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Bright and </a:t>
            </a:r>
            <a:r>
              <a:rPr lang="en-US" sz="2000" dirty="0" err="1" smtClean="0"/>
              <a:t>colourful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Easy to understand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Direct address to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Name of product/hotel/service</a:t>
            </a:r>
          </a:p>
          <a:p>
            <a:pPr marL="514350" indent="-514350">
              <a:buFont typeface="+mj-lt"/>
              <a:buAutoNum type="arabicPeriod"/>
            </a:pPr>
            <a:endParaRPr lang="en-US" sz="1850" dirty="0" smtClean="0"/>
          </a:p>
        </p:txBody>
      </p:sp>
    </p:spTree>
    <p:extLst>
      <p:ext uri="{BB962C8B-B14F-4D97-AF65-F5344CB8AC3E}">
        <p14:creationId xmlns:p14="http://schemas.microsoft.com/office/powerpoint/2010/main" val="23972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4155</TotalTime>
  <Words>919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ADVERTISING UNIT</vt:lpstr>
      <vt:lpstr>25/1/16 Success Criteria</vt:lpstr>
      <vt:lpstr>Answers</vt:lpstr>
      <vt:lpstr>29/1/14 Success Criteria</vt:lpstr>
      <vt:lpstr>PowerPoint Presentation</vt:lpstr>
      <vt:lpstr>Group Task</vt:lpstr>
      <vt:lpstr>Group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UNIT</dc:title>
  <dc:creator>Carolyn Bremner</dc:creator>
  <cp:lastModifiedBy>Carolyn Bremner</cp:lastModifiedBy>
  <cp:revision>94</cp:revision>
  <dcterms:created xsi:type="dcterms:W3CDTF">2014-01-15T03:41:26Z</dcterms:created>
  <dcterms:modified xsi:type="dcterms:W3CDTF">2016-02-08T10:49:01Z</dcterms:modified>
</cp:coreProperties>
</file>