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5"/>
  </p:handoutMasterIdLst>
  <p:sldIdLst>
    <p:sldId id="300" r:id="rId2"/>
    <p:sldId id="264" r:id="rId3"/>
    <p:sldId id="258" r:id="rId4"/>
    <p:sldId id="259" r:id="rId5"/>
    <p:sldId id="260" r:id="rId6"/>
    <p:sldId id="336" r:id="rId7"/>
    <p:sldId id="261" r:id="rId8"/>
    <p:sldId id="276" r:id="rId9"/>
    <p:sldId id="316" r:id="rId10"/>
    <p:sldId id="317" r:id="rId11"/>
    <p:sldId id="266" r:id="rId12"/>
    <p:sldId id="271" r:id="rId13"/>
    <p:sldId id="272" r:id="rId14"/>
    <p:sldId id="273" r:id="rId15"/>
    <p:sldId id="280" r:id="rId16"/>
    <p:sldId id="279" r:id="rId17"/>
    <p:sldId id="318" r:id="rId18"/>
    <p:sldId id="319" r:id="rId19"/>
    <p:sldId id="320" r:id="rId20"/>
    <p:sldId id="321" r:id="rId21"/>
    <p:sldId id="285" r:id="rId22"/>
    <p:sldId id="283" r:id="rId23"/>
    <p:sldId id="323" r:id="rId24"/>
    <p:sldId id="322" r:id="rId25"/>
    <p:sldId id="281" r:id="rId26"/>
    <p:sldId id="286" r:id="rId27"/>
    <p:sldId id="326" r:id="rId28"/>
    <p:sldId id="325" r:id="rId29"/>
    <p:sldId id="324" r:id="rId30"/>
    <p:sldId id="342" r:id="rId31"/>
    <p:sldId id="327" r:id="rId32"/>
    <p:sldId id="328" r:id="rId33"/>
    <p:sldId id="329" r:id="rId34"/>
    <p:sldId id="330" r:id="rId35"/>
    <p:sldId id="343" r:id="rId36"/>
    <p:sldId id="287" r:id="rId37"/>
    <p:sldId id="290" r:id="rId38"/>
    <p:sldId id="299" r:id="rId39"/>
    <p:sldId id="331" r:id="rId40"/>
    <p:sldId id="333" r:id="rId41"/>
    <p:sldId id="334" r:id="rId42"/>
    <p:sldId id="291" r:id="rId43"/>
    <p:sldId id="292" r:id="rId44"/>
    <p:sldId id="293" r:id="rId45"/>
    <p:sldId id="294" r:id="rId46"/>
    <p:sldId id="295" r:id="rId47"/>
    <p:sldId id="296" r:id="rId48"/>
    <p:sldId id="297" r:id="rId49"/>
    <p:sldId id="298" r:id="rId50"/>
    <p:sldId id="335" r:id="rId51"/>
    <p:sldId id="337" r:id="rId52"/>
    <p:sldId id="344" r:id="rId53"/>
    <p:sldId id="304" r:id="rId54"/>
    <p:sldId id="338" r:id="rId55"/>
    <p:sldId id="305" r:id="rId56"/>
    <p:sldId id="306" r:id="rId57"/>
    <p:sldId id="339" r:id="rId58"/>
    <p:sldId id="345" r:id="rId59"/>
    <p:sldId id="307" r:id="rId60"/>
    <p:sldId id="340" r:id="rId61"/>
    <p:sldId id="341" r:id="rId62"/>
    <p:sldId id="346" r:id="rId63"/>
    <p:sldId id="308" r:id="rId64"/>
    <p:sldId id="309" r:id="rId65"/>
    <p:sldId id="310" r:id="rId66"/>
    <p:sldId id="311" r:id="rId67"/>
    <p:sldId id="312" r:id="rId68"/>
    <p:sldId id="347" r:id="rId69"/>
    <p:sldId id="348" r:id="rId70"/>
    <p:sldId id="349" r:id="rId71"/>
    <p:sldId id="350" r:id="rId72"/>
    <p:sldId id="351" r:id="rId73"/>
    <p:sldId id="352" r:id="rId7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9" autoAdjust="0"/>
    <p:restoredTop sz="94624" autoAdjust="0"/>
  </p:normalViewPr>
  <p:slideViewPr>
    <p:cSldViewPr>
      <p:cViewPr>
        <p:scale>
          <a:sx n="76" d="100"/>
          <a:sy n="76" d="100"/>
        </p:scale>
        <p:origin x="-786"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2153" tIns="46077" rIns="92153" bIns="46077"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2153" tIns="46077" rIns="92153" bIns="46077" rtlCol="0"/>
          <a:lstStyle>
            <a:lvl1pPr algn="r">
              <a:defRPr sz="1200"/>
            </a:lvl1pPr>
          </a:lstStyle>
          <a:p>
            <a:fld id="{D8AEEB7F-8AB7-40A2-9CD8-5BA00C0764E5}" type="datetimeFigureOut">
              <a:rPr lang="en-GB" smtClean="0"/>
              <a:pPr/>
              <a:t>07/03/2016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2153" tIns="46077" rIns="92153" bIns="46077"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2153" tIns="46077" rIns="92153" bIns="46077" rtlCol="0" anchor="b"/>
          <a:lstStyle>
            <a:lvl1pPr algn="r">
              <a:defRPr sz="1200"/>
            </a:lvl1pPr>
          </a:lstStyle>
          <a:p>
            <a:fld id="{5CBEF1CD-C570-432E-8AA3-2DDC07952651}" type="slidenum">
              <a:rPr lang="en-GB" smtClean="0"/>
              <a:pPr/>
              <a:t>‹#›</a:t>
            </a:fld>
            <a:endParaRPr lang="en-GB"/>
          </a:p>
        </p:txBody>
      </p:sp>
    </p:spTree>
    <p:extLst>
      <p:ext uri="{BB962C8B-B14F-4D97-AF65-F5344CB8AC3E}">
        <p14:creationId xmlns:p14="http://schemas.microsoft.com/office/powerpoint/2010/main" val="3916366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309595-32F9-4550-91A4-D2EE45B99A26}" type="datetimeFigureOut">
              <a:rPr lang="en-GB" smtClean="0"/>
              <a:pPr/>
              <a:t>07/03/2016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9C39E-6A49-4E59-9CB2-30CDC82C39C3}" type="slidenum">
              <a:rPr lang="en-GB" smtClean="0"/>
              <a:pPr/>
              <a:t>‹#›</a:t>
            </a:fld>
            <a:endParaRPr lang="en-GB"/>
          </a:p>
        </p:txBody>
      </p:sp>
    </p:spTree>
    <p:extLst>
      <p:ext uri="{BB962C8B-B14F-4D97-AF65-F5344CB8AC3E}">
        <p14:creationId xmlns:p14="http://schemas.microsoft.com/office/powerpoint/2010/main" val="28808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309595-32F9-4550-91A4-D2EE45B99A26}" type="datetimeFigureOut">
              <a:rPr lang="en-GB" smtClean="0"/>
              <a:pPr/>
              <a:t>07/03/2016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9C39E-6A49-4E59-9CB2-30CDC82C39C3}" type="slidenum">
              <a:rPr lang="en-GB" smtClean="0"/>
              <a:pPr/>
              <a:t>‹#›</a:t>
            </a:fld>
            <a:endParaRPr lang="en-GB"/>
          </a:p>
        </p:txBody>
      </p:sp>
    </p:spTree>
    <p:extLst>
      <p:ext uri="{BB962C8B-B14F-4D97-AF65-F5344CB8AC3E}">
        <p14:creationId xmlns:p14="http://schemas.microsoft.com/office/powerpoint/2010/main" val="426517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309595-32F9-4550-91A4-D2EE45B99A26}" type="datetimeFigureOut">
              <a:rPr lang="en-GB" smtClean="0"/>
              <a:pPr/>
              <a:t>07/03/2016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9C39E-6A49-4E59-9CB2-30CDC82C39C3}" type="slidenum">
              <a:rPr lang="en-GB" smtClean="0"/>
              <a:pPr/>
              <a:t>‹#›</a:t>
            </a:fld>
            <a:endParaRPr lang="en-GB"/>
          </a:p>
        </p:txBody>
      </p:sp>
    </p:spTree>
    <p:extLst>
      <p:ext uri="{BB962C8B-B14F-4D97-AF65-F5344CB8AC3E}">
        <p14:creationId xmlns:p14="http://schemas.microsoft.com/office/powerpoint/2010/main" val="162909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309595-32F9-4550-91A4-D2EE45B99A26}" type="datetimeFigureOut">
              <a:rPr lang="en-GB" smtClean="0"/>
              <a:pPr/>
              <a:t>07/03/2016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9C39E-6A49-4E59-9CB2-30CDC82C39C3}" type="slidenum">
              <a:rPr lang="en-GB" smtClean="0"/>
              <a:pPr/>
              <a:t>‹#›</a:t>
            </a:fld>
            <a:endParaRPr lang="en-GB"/>
          </a:p>
        </p:txBody>
      </p:sp>
    </p:spTree>
    <p:extLst>
      <p:ext uri="{BB962C8B-B14F-4D97-AF65-F5344CB8AC3E}">
        <p14:creationId xmlns:p14="http://schemas.microsoft.com/office/powerpoint/2010/main" val="373121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09595-32F9-4550-91A4-D2EE45B99A26}" type="datetimeFigureOut">
              <a:rPr lang="en-GB" smtClean="0"/>
              <a:pPr/>
              <a:t>07/03/2016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9C39E-6A49-4E59-9CB2-30CDC82C39C3}" type="slidenum">
              <a:rPr lang="en-GB" smtClean="0"/>
              <a:pPr/>
              <a:t>‹#›</a:t>
            </a:fld>
            <a:endParaRPr lang="en-GB"/>
          </a:p>
        </p:txBody>
      </p:sp>
    </p:spTree>
    <p:extLst>
      <p:ext uri="{BB962C8B-B14F-4D97-AF65-F5344CB8AC3E}">
        <p14:creationId xmlns:p14="http://schemas.microsoft.com/office/powerpoint/2010/main" val="398905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309595-32F9-4550-91A4-D2EE45B99A26}" type="datetimeFigureOut">
              <a:rPr lang="en-GB" smtClean="0"/>
              <a:pPr/>
              <a:t>07/03/2016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89C39E-6A49-4E59-9CB2-30CDC82C39C3}" type="slidenum">
              <a:rPr lang="en-GB" smtClean="0"/>
              <a:pPr/>
              <a:t>‹#›</a:t>
            </a:fld>
            <a:endParaRPr lang="en-GB"/>
          </a:p>
        </p:txBody>
      </p:sp>
    </p:spTree>
    <p:extLst>
      <p:ext uri="{BB962C8B-B14F-4D97-AF65-F5344CB8AC3E}">
        <p14:creationId xmlns:p14="http://schemas.microsoft.com/office/powerpoint/2010/main" val="22395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309595-32F9-4550-91A4-D2EE45B99A26}" type="datetimeFigureOut">
              <a:rPr lang="en-GB" smtClean="0"/>
              <a:pPr/>
              <a:t>07/03/2016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89C39E-6A49-4E59-9CB2-30CDC82C39C3}" type="slidenum">
              <a:rPr lang="en-GB" smtClean="0"/>
              <a:pPr/>
              <a:t>‹#›</a:t>
            </a:fld>
            <a:endParaRPr lang="en-GB"/>
          </a:p>
        </p:txBody>
      </p:sp>
    </p:spTree>
    <p:extLst>
      <p:ext uri="{BB962C8B-B14F-4D97-AF65-F5344CB8AC3E}">
        <p14:creationId xmlns:p14="http://schemas.microsoft.com/office/powerpoint/2010/main" val="424655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309595-32F9-4550-91A4-D2EE45B99A26}" type="datetimeFigureOut">
              <a:rPr lang="en-GB" smtClean="0"/>
              <a:pPr/>
              <a:t>07/03/2016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89C39E-6A49-4E59-9CB2-30CDC82C39C3}" type="slidenum">
              <a:rPr lang="en-GB" smtClean="0"/>
              <a:pPr/>
              <a:t>‹#›</a:t>
            </a:fld>
            <a:endParaRPr lang="en-GB"/>
          </a:p>
        </p:txBody>
      </p:sp>
    </p:spTree>
    <p:extLst>
      <p:ext uri="{BB962C8B-B14F-4D97-AF65-F5344CB8AC3E}">
        <p14:creationId xmlns:p14="http://schemas.microsoft.com/office/powerpoint/2010/main" val="84528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09595-32F9-4550-91A4-D2EE45B99A26}" type="datetimeFigureOut">
              <a:rPr lang="en-GB" smtClean="0"/>
              <a:pPr/>
              <a:t>07/03/2016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89C39E-6A49-4E59-9CB2-30CDC82C39C3}" type="slidenum">
              <a:rPr lang="en-GB" smtClean="0"/>
              <a:pPr/>
              <a:t>‹#›</a:t>
            </a:fld>
            <a:endParaRPr lang="en-GB"/>
          </a:p>
        </p:txBody>
      </p:sp>
    </p:spTree>
    <p:extLst>
      <p:ext uri="{BB962C8B-B14F-4D97-AF65-F5344CB8AC3E}">
        <p14:creationId xmlns:p14="http://schemas.microsoft.com/office/powerpoint/2010/main" val="60838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09595-32F9-4550-91A4-D2EE45B99A26}" type="datetimeFigureOut">
              <a:rPr lang="en-GB" smtClean="0"/>
              <a:pPr/>
              <a:t>07/03/2016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89C39E-6A49-4E59-9CB2-30CDC82C39C3}" type="slidenum">
              <a:rPr lang="en-GB" smtClean="0"/>
              <a:pPr/>
              <a:t>‹#›</a:t>
            </a:fld>
            <a:endParaRPr lang="en-GB"/>
          </a:p>
        </p:txBody>
      </p:sp>
    </p:spTree>
    <p:extLst>
      <p:ext uri="{BB962C8B-B14F-4D97-AF65-F5344CB8AC3E}">
        <p14:creationId xmlns:p14="http://schemas.microsoft.com/office/powerpoint/2010/main" val="207749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09595-32F9-4550-91A4-D2EE45B99A26}" type="datetimeFigureOut">
              <a:rPr lang="en-GB" smtClean="0"/>
              <a:pPr/>
              <a:t>07/03/2016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89C39E-6A49-4E59-9CB2-30CDC82C39C3}" type="slidenum">
              <a:rPr lang="en-GB" smtClean="0"/>
              <a:pPr/>
              <a:t>‹#›</a:t>
            </a:fld>
            <a:endParaRPr lang="en-GB"/>
          </a:p>
        </p:txBody>
      </p:sp>
    </p:spTree>
    <p:extLst>
      <p:ext uri="{BB962C8B-B14F-4D97-AF65-F5344CB8AC3E}">
        <p14:creationId xmlns:p14="http://schemas.microsoft.com/office/powerpoint/2010/main" val="169161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09595-32F9-4550-91A4-D2EE45B99A26}" type="datetimeFigureOut">
              <a:rPr lang="en-GB" smtClean="0"/>
              <a:pPr/>
              <a:t>07/03/2016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9C39E-6A49-4E59-9CB2-30CDC82C39C3}" type="slidenum">
              <a:rPr lang="en-GB" smtClean="0"/>
              <a:pPr/>
              <a:t>‹#›</a:t>
            </a:fld>
            <a:endParaRPr lang="en-GB"/>
          </a:p>
        </p:txBody>
      </p:sp>
    </p:spTree>
    <p:extLst>
      <p:ext uri="{BB962C8B-B14F-4D97-AF65-F5344CB8AC3E}">
        <p14:creationId xmlns:p14="http://schemas.microsoft.com/office/powerpoint/2010/main" val="437989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png"/><Relationship Id="rId2" Type="http://schemas.openxmlformats.org/officeDocument/2006/relationships/image" Target="../media/image23.wmf"/><Relationship Id="rId1" Type="http://schemas.openxmlformats.org/officeDocument/2006/relationships/slideLayout" Target="../slideLayouts/slideLayout1.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sa=i&amp;rct=j&amp;q=&amp;esrc=s&amp;frm=1&amp;source=images&amp;cd=&amp;cad=rja&amp;uact=8&amp;docid=POWAVJpfijCt3M&amp;tbnid=YahS6N1OGFD3XM:&amp;ved=0CAYQjRw&amp;url=https://ideaconnect.edublogs.org/2010/09/13/learning-environments/&amp;ei=OaIkU7LkAYeQtQaFqYG4Aw&amp;bvm=bv.62922401,d.Yms&amp;psig=AFQjCNFobHXec-kmja6r7GKFyvW8wvIPrg&amp;ust=1394996125096734"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2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upload.wikimedia.org/wikipedia/commons/6/66/MindMapGuidlines.svg" TargetMode="Externa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sa=i&amp;rct=j&amp;q=&amp;esrc=s&amp;frm=1&amp;source=images&amp;cd=&amp;cad=rja&amp;uact=8&amp;docid=POWAVJpfijCt3M&amp;tbnid=YahS6N1OGFD3XM:&amp;ved=0CAYQjRw&amp;url=https://ideaconnect.edublogs.org/2010/09/13/learning-environments/&amp;ei=OaIkU7LkAYeQtQaFqYG4Aw&amp;bvm=bv.62922401,d.Yms&amp;psig=AFQjCNFobHXec-kmja6r7GKFyvW8wvIPrg&amp;ust=1394996125096734"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sa=i&amp;rct=j&amp;q=&amp;esrc=s&amp;frm=1&amp;source=images&amp;cd=&amp;cad=rja&amp;uact=8&amp;docid=POWAVJpfijCt3M&amp;tbnid=YahS6N1OGFD3XM:&amp;ved=0CAYQjRw&amp;url=https://ideaconnect.edublogs.org/2010/09/13/learning-environments/&amp;ei=OaIkU7LkAYeQtQaFqYG4Aw&amp;bvm=bv.62922401,d.Yms&amp;psig=AFQjCNFobHXec-kmja6r7GKFyvW8wvIPrg&amp;ust=1394996125096734"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3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1.xml"/><Relationship Id="rId4" Type="http://schemas.openxmlformats.org/officeDocument/2006/relationships/image" Target="../media/image61.wmf"/></Relationships>
</file>

<file path=ppt/slides/_rels/slide4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4.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2.xml"/><Relationship Id="rId4" Type="http://schemas.openxmlformats.org/officeDocument/2006/relationships/image" Target="../media/image70.wmf"/></Relationships>
</file>

<file path=ppt/slides/_rels/slide4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www.google.com/url?sa=i&amp;source=images&amp;cd=&amp;cad=rja&amp;uact=8&amp;docid=ad-nTmC3H-GwxM&amp;tbnid=O1bb3M9H1Vb7mM:&amp;ved=0CAgQjRw&amp;url=http://barbaradenny.com/?cat%3D18&amp;ei=U9gkU7uzN4G24AT8pIGQDQ&amp;psig=AFQjCNE78T2vmcg81LyBj8afpMae4FS9cg&amp;ust=1395010003969139"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54.wmf"/><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52.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54.wmf"/><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54.wmf"/><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54.wmf"/><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63.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slideLayout" Target="../slideLayouts/slideLayout1.xml"/><Relationship Id="rId4" Type="http://schemas.openxmlformats.org/officeDocument/2006/relationships/image" Target="../media/image84.wmf"/></Relationships>
</file>

<file path=ppt/slides/_rels/slide6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www.google.com.qa/url?sa=t&amp;rct=j&amp;q=&amp;esrc=s&amp;frm=1&amp;source=images&amp;cd=&amp;cad=rja&amp;uact=8&amp;ved=0CAQQjRw&amp;url=http://en.hdyo.org/tee/questions&amp;ei=wKIuU_78FcfOtQam3oCoAw&amp;usg=AFQjCNGR8yp0J2ue2SMm8zZredxzT09FHw&amp;bvm=bv.62922401,d.Ym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docid=JDXbuOARhSSbuM&amp;tbnid=VyqwWOw0TGFGJM:&amp;ved=0CAYQjRw&amp;url=http://mapsof.net/map/ukraine-flag-map&amp;ei=RI0kU8r4MYGStAbO4oGABQ&amp;bvm=bv.62922401,d.Yms&amp;psig=AFQjCNFJ3NJ0xggYuw2-6_l8FM-UInYwvw&amp;ust=1394990724095890" TargetMode="External"/><Relationship Id="rId13" Type="http://schemas.openxmlformats.org/officeDocument/2006/relationships/image" Target="../media/image17.jpeg"/><Relationship Id="rId3" Type="http://schemas.openxmlformats.org/officeDocument/2006/relationships/image" Target="../media/image12.wmf"/><Relationship Id="rId7" Type="http://schemas.openxmlformats.org/officeDocument/2006/relationships/image" Target="../media/image14.jpeg"/><Relationship Id="rId12" Type="http://schemas.openxmlformats.org/officeDocument/2006/relationships/hyperlink" Target="http://www.google.com/url?sa=i&amp;source=images&amp;cd=&amp;cad=rja&amp;uact=8&amp;docid=p_DOVDKFfV0nfM&amp;tbnid=sBoILL_vKjMs6M&amp;ved=0CAgQjRw&amp;url=http://www.outsidethebeltway.com/egyptian-military-ready-to-step-back-into-politics/egypt-flag-8/&amp;ei=KYkkU_iuOonesgb2l4D4Aw&amp;psig=AFQjCNENK8z2nJfNePlSs0OEID-peOscDg&amp;ust=1394989738005348"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www.google.com/url?sa=i&amp;rct=j&amp;q=&amp;esrc=s&amp;frm=1&amp;source=images&amp;cd=&amp;cad=rja&amp;uact=8&amp;docid=x769asJAzcl0XM&amp;tbnid=hfEMEH7vPEzKQM:&amp;ved=0CAYQjRw&amp;url=http://forums.fatakat.com/thread3362784&amp;ei=4ookU62ND4WRswaK8IHACg&amp;bvm=bv.62922401,d.Yms&amp;psig=AFQjCNESUCbbhQzxzYQ0MOyDrrL_9fC3qA&amp;ust=1394990081920071" TargetMode="External"/><Relationship Id="rId11" Type="http://schemas.openxmlformats.org/officeDocument/2006/relationships/image" Target="../media/image16.jpeg"/><Relationship Id="rId5" Type="http://schemas.openxmlformats.org/officeDocument/2006/relationships/hyperlink" Target="http://www.google.com/url?sa=i&amp;rct=j&amp;q=&amp;esrc=s&amp;frm=1&amp;source=images&amp;cd=&amp;cad=rja&amp;uact=8&amp;docid=x769asJAzcl0XM&amp;tbnid=hfEMEH7vPEzKQM:&amp;ved=0CAYQjRw&amp;url=http://blogs.houstonpress.com/hairballs/2010/03/world_cup_trophy.php&amp;ei=oYokU_SvBcbrswa2goDACg&amp;bvm=bv.62922401,d.Yms&amp;psig=AFQjCNESUCbbhQzxzYQ0MOyDrrL_9fC3qA&amp;ust=1394990081920071" TargetMode="External"/><Relationship Id="rId10" Type="http://schemas.openxmlformats.org/officeDocument/2006/relationships/hyperlink" Target="http://www.google.com/url?sa=i&amp;rct=j&amp;q=&amp;esrc=s&amp;frm=1&amp;source=images&amp;cd=&amp;cad=rja&amp;uact=8&amp;docid=zSy3wLelAh_OVM&amp;tbnid=vFcCrr08neqfLM:&amp;ved=0CAYQjRw&amp;url=http://www.zok.com.pl/zok/news/1575,warsztaty-z-filmu-dokumentalnego.html&amp;ei=go4kU4mtPMnatAacsIGgDw&amp;bvm=bv.62922401,d.Yms&amp;psig=AFQjCNHjXebByw1ziZ3NjCIzP4gwRWrRUQ&amp;ust=1394991093850968" TargetMode="External"/><Relationship Id="rId4" Type="http://schemas.openxmlformats.org/officeDocument/2006/relationships/image" Target="../media/image13.png"/><Relationship Id="rId9" Type="http://schemas.openxmlformats.org/officeDocument/2006/relationships/image" Target="../media/image15.png"/><Relationship Id="rId14" Type="http://schemas.openxmlformats.org/officeDocument/2006/relationships/image" Target="../media/image18.jpeg"/></Relationships>
</file>

<file path=ppt/slides/_rels/slide70.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sa=i&amp;rct=j&amp;q=&amp;esrc=s&amp;frm=1&amp;source=images&amp;cd=&amp;cad=rja&amp;uact=8&amp;docid=POWAVJpfijCt3M&amp;tbnid=YahS6N1OGFD3XM:&amp;ved=0CAYQjRw&amp;url=https://ideaconnect.edublogs.org/2010/09/13/learning-environments/&amp;ei=OaIkU7LkAYeQtQaFqYG4Aw&amp;bvm=bv.62922401,d.Yms&amp;psig=AFQjCNFobHXec-kmja6r7GKFyvW8wvIPrg&amp;ust=1394996125096734"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76672"/>
            <a:ext cx="489654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3568" y="4293096"/>
            <a:ext cx="7772400" cy="1470025"/>
          </a:xfrm>
        </p:spPr>
        <p:txBody>
          <a:bodyPr/>
          <a:lstStyle/>
          <a:p>
            <a:r>
              <a:rPr lang="en-GB" dirty="0" smtClean="0"/>
              <a:t>Discursive Essay Writing</a:t>
            </a:r>
            <a:endParaRPr lang="en-GB" dirty="0"/>
          </a:p>
        </p:txBody>
      </p:sp>
    </p:spTree>
    <p:extLst>
      <p:ext uri="{BB962C8B-B14F-4D97-AF65-F5344CB8AC3E}">
        <p14:creationId xmlns:p14="http://schemas.microsoft.com/office/powerpoint/2010/main" val="3572404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smtClean="0"/>
              <a:t>17/3/14</a:t>
            </a:r>
            <a:r>
              <a:rPr lang="en-GB" b="1" dirty="0" smtClean="0"/>
              <a:t>	 </a:t>
            </a:r>
            <a:r>
              <a:rPr lang="en-GB" b="1" u="sng" dirty="0" smtClean="0"/>
              <a:t>Research</a:t>
            </a:r>
            <a:endParaRPr lang="en-GB" b="1" u="sng" dirty="0"/>
          </a:p>
        </p:txBody>
      </p:sp>
      <p:sp>
        <p:nvSpPr>
          <p:cNvPr id="3" name="Content Placeholder 2"/>
          <p:cNvSpPr>
            <a:spLocks noGrp="1"/>
          </p:cNvSpPr>
          <p:nvPr>
            <p:ph idx="1"/>
          </p:nvPr>
        </p:nvSpPr>
        <p:spPr>
          <a:xfrm>
            <a:off x="457200" y="1340768"/>
            <a:ext cx="8229600" cy="5517232"/>
          </a:xfrm>
        </p:spPr>
        <p:txBody>
          <a:bodyPr>
            <a:normAutofit/>
          </a:bodyPr>
          <a:lstStyle/>
          <a:p>
            <a:pPr marL="0" indent="0">
              <a:lnSpc>
                <a:spcPct val="80000"/>
              </a:lnSpc>
              <a:spcBef>
                <a:spcPts val="0"/>
              </a:spcBef>
              <a:buNone/>
            </a:pPr>
            <a:r>
              <a:rPr lang="en-GB" sz="3600" b="1" dirty="0" smtClean="0">
                <a:solidFill>
                  <a:srgbClr val="000000"/>
                </a:solidFill>
              </a:rPr>
              <a:t>TP: Good writers research a topic carefully</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gn="ctr">
              <a:lnSpc>
                <a:spcPct val="80000"/>
              </a:lnSpc>
              <a:spcBef>
                <a:spcPts val="0"/>
              </a:spcBef>
              <a:buNone/>
            </a:pPr>
            <a:r>
              <a:rPr lang="en-GB" sz="3600" b="1" dirty="0" smtClean="0">
                <a:solidFill>
                  <a:srgbClr val="FF0000"/>
                </a:solidFill>
              </a:rPr>
              <a:t>Bell work: Write down what you think the word ‘research’ means.</a:t>
            </a:r>
            <a:endParaRPr lang="en-GB" dirty="0"/>
          </a:p>
        </p:txBody>
      </p:sp>
      <p:pic>
        <p:nvPicPr>
          <p:cNvPr id="10" name="Picture 2" descr="C:\Documents and Settings\mcewant-s\Local Settings\Temporary Internet Files\Content.IE5\TS5FI04B\MC90028074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861048"/>
            <a:ext cx="4050196" cy="265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58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p:spPr>
        <p:txBody>
          <a:bodyPr/>
          <a:lstStyle/>
          <a:p>
            <a:r>
              <a:rPr lang="en-GB" b="1" u="sng" dirty="0" smtClean="0"/>
              <a:t>Think/ Pair/ Share</a:t>
            </a:r>
            <a:endParaRPr lang="en-GB" b="1" u="sng" dirty="0"/>
          </a:p>
        </p:txBody>
      </p:sp>
      <p:sp>
        <p:nvSpPr>
          <p:cNvPr id="3" name="Content Placeholder 2"/>
          <p:cNvSpPr>
            <a:spLocks noGrp="1"/>
          </p:cNvSpPr>
          <p:nvPr>
            <p:ph idx="1"/>
          </p:nvPr>
        </p:nvSpPr>
        <p:spPr>
          <a:xfrm>
            <a:off x="467544" y="1988840"/>
            <a:ext cx="8229600" cy="3705275"/>
          </a:xfrm>
        </p:spPr>
        <p:txBody>
          <a:bodyPr/>
          <a:lstStyle/>
          <a:p>
            <a:pPr marL="0" indent="0" algn="ctr">
              <a:buNone/>
            </a:pPr>
            <a:r>
              <a:rPr lang="en-GB" b="1" dirty="0" smtClean="0"/>
              <a:t>Working in pairs swap your definitions of the word ‘research’. Identify and discuss where your definitions differ.</a:t>
            </a:r>
          </a:p>
          <a:p>
            <a:pPr marL="0" indent="0">
              <a:buNone/>
            </a:pPr>
            <a:endParaRPr lang="en-GB" b="1" dirty="0" smtClean="0"/>
          </a:p>
          <a:p>
            <a:pPr marL="0" indent="0" algn="ctr">
              <a:buNone/>
            </a:pPr>
            <a:r>
              <a:rPr lang="en-GB" b="1" dirty="0" smtClean="0"/>
              <a:t>Be prepared to give feedback to the rest of the class!</a:t>
            </a:r>
            <a:endParaRPr lang="en-GB" b="1" dirty="0"/>
          </a:p>
          <a:p>
            <a:pPr marL="0" indent="0">
              <a:buNone/>
            </a:pPr>
            <a:endParaRPr lang="en-GB" dirty="0" smtClean="0"/>
          </a:p>
          <a:p>
            <a:pPr marL="0" indent="0" algn="ctr">
              <a:buNone/>
            </a:pPr>
            <a:endParaRPr lang="en-GB" dirty="0"/>
          </a:p>
          <a:p>
            <a:pPr marL="0" indent="0" algn="ctr">
              <a:buNone/>
            </a:pPr>
            <a:endParaRPr lang="en-GB" dirty="0" smtClean="0"/>
          </a:p>
          <a:p>
            <a:pPr marL="0" indent="0">
              <a:buNone/>
            </a:pPr>
            <a:endParaRPr lang="en-GB" dirty="0"/>
          </a:p>
        </p:txBody>
      </p:sp>
      <p:pic>
        <p:nvPicPr>
          <p:cNvPr id="5122" name="Picture 2" descr="C:\Documents and Settings\mcewant-s\Local Settings\Temporary Internet Files\Content.IE5\WM1I92RL\MC9000889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48680"/>
            <a:ext cx="2160240" cy="134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469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smtClean="0"/>
              <a:t>How can you carry out research for a discursive essay?</a:t>
            </a:r>
            <a:endParaRPr lang="en-GB" dirty="0"/>
          </a:p>
        </p:txBody>
      </p:sp>
      <p:pic>
        <p:nvPicPr>
          <p:cNvPr id="3074" name="Picture 2" descr="C:\Documents and Settings\mcewant-s\Local Settings\Temporary Internet Files\Content.IE5\KX4ADDZF\MC9002730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5272" y="620688"/>
            <a:ext cx="2387916" cy="1440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Documents and Settings\mcewant-s\Local Settings\Temporary Internet Files\Content.IE5\R9L4WF2A\MC9002403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620688"/>
            <a:ext cx="1822399" cy="1335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Documents and Settings\mcewant-s\Local Settings\Temporary Internet Files\Content.IE5\VEQI248F\MC90043264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269919"/>
            <a:ext cx="1790929" cy="17909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Documents and Settings\mcewant-s\Local Settings\Temporary Internet Files\Content.IE5\QN5DBY3O\MC90001930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845" y="3789040"/>
            <a:ext cx="2004660" cy="17497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Documents and Settings\mcewant-s\Local Settings\Temporary Internet Files\Content.IE5\8IY0DQMR\MC90023297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3789040"/>
            <a:ext cx="2429347" cy="190575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7713" y="3906892"/>
            <a:ext cx="1895475"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956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You can find information from:</a:t>
            </a:r>
            <a:endParaRPr lang="en-GB" b="1" dirty="0"/>
          </a:p>
        </p:txBody>
      </p:sp>
      <p:sp>
        <p:nvSpPr>
          <p:cNvPr id="3" name="Content Placeholder 2"/>
          <p:cNvSpPr>
            <a:spLocks noGrp="1"/>
          </p:cNvSpPr>
          <p:nvPr>
            <p:ph idx="1"/>
          </p:nvPr>
        </p:nvSpPr>
        <p:spPr>
          <a:xfrm>
            <a:off x="457200" y="1412776"/>
            <a:ext cx="8229600" cy="5256584"/>
          </a:xfrm>
        </p:spPr>
        <p:txBody>
          <a:bodyPr>
            <a:normAutofit fontScale="92500" lnSpcReduction="20000"/>
          </a:bodyPr>
          <a:lstStyle/>
          <a:p>
            <a:r>
              <a:rPr lang="en-GB" dirty="0" smtClean="0"/>
              <a:t>Books from the library (check the non-fiction and reference sections)</a:t>
            </a:r>
          </a:p>
          <a:p>
            <a:r>
              <a:rPr lang="en-GB" dirty="0" smtClean="0"/>
              <a:t>The internet</a:t>
            </a:r>
          </a:p>
          <a:p>
            <a:r>
              <a:rPr lang="en-GB" dirty="0" smtClean="0"/>
              <a:t>Magazines</a:t>
            </a:r>
          </a:p>
          <a:p>
            <a:r>
              <a:rPr lang="en-GB" dirty="0" smtClean="0"/>
              <a:t>Newspapers</a:t>
            </a:r>
          </a:p>
          <a:p>
            <a:r>
              <a:rPr lang="en-GB" dirty="0" smtClean="0"/>
              <a:t>Television </a:t>
            </a:r>
          </a:p>
          <a:p>
            <a:r>
              <a:rPr lang="en-GB" dirty="0" smtClean="0"/>
              <a:t>DVDs</a:t>
            </a:r>
          </a:p>
          <a:p>
            <a:endParaRPr lang="en-GB" dirty="0"/>
          </a:p>
          <a:p>
            <a:pPr marL="0" indent="0">
              <a:buNone/>
            </a:pPr>
            <a:endParaRPr lang="en-GB" b="1" dirty="0" smtClean="0"/>
          </a:p>
          <a:p>
            <a:pPr marL="0" indent="0">
              <a:buNone/>
            </a:pPr>
            <a:r>
              <a:rPr lang="en-GB" b="1" dirty="0" smtClean="0"/>
              <a:t>And don’t forget, you can ask parents, carers, brothers, sisters, friends, relatives…the list goes on!</a:t>
            </a:r>
            <a:endParaRPr lang="en-GB" b="1" dirty="0"/>
          </a:p>
        </p:txBody>
      </p:sp>
      <p:pic>
        <p:nvPicPr>
          <p:cNvPr id="6146" name="Picture 2" descr="C:\Documents and Settings\mcewant-s\Local Settings\Temporary Internet Files\Content.IE5\KV7XO5CC\MC9003182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988840"/>
            <a:ext cx="3672408" cy="323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0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i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When you are first presented with a written source of information, how should you evaluate the source? </a:t>
            </a:r>
            <a:endParaRPr lang="en-GB" sz="3200" b="1" dirty="0"/>
          </a:p>
        </p:txBody>
      </p:sp>
      <p:sp>
        <p:nvSpPr>
          <p:cNvPr id="3" name="Content Placeholder 2"/>
          <p:cNvSpPr>
            <a:spLocks noGrp="1"/>
          </p:cNvSpPr>
          <p:nvPr>
            <p:ph sz="half" idx="1"/>
          </p:nvPr>
        </p:nvSpPr>
        <p:spPr/>
        <p:txBody>
          <a:bodyPr>
            <a:normAutofit/>
          </a:bodyPr>
          <a:lstStyle/>
          <a:p>
            <a:pPr marL="0" indent="0" hangingPunct="0">
              <a:buNone/>
            </a:pPr>
            <a:endParaRPr lang="en-GB" dirty="0" smtClean="0"/>
          </a:p>
          <a:p>
            <a:pPr marL="0" indent="0" hangingPunct="0">
              <a:buNone/>
            </a:pPr>
            <a:r>
              <a:rPr lang="en-GB" dirty="0" smtClean="0"/>
              <a:t>You </a:t>
            </a:r>
            <a:r>
              <a:rPr lang="en-GB" dirty="0"/>
              <a:t>should consider whether the information is:</a:t>
            </a:r>
            <a:endParaRPr lang="en-GB" b="1" dirty="0"/>
          </a:p>
          <a:p>
            <a:endParaRPr lang="en-GB" dirty="0"/>
          </a:p>
        </p:txBody>
      </p:sp>
      <p:sp>
        <p:nvSpPr>
          <p:cNvPr id="4" name="Content Placeholder 3"/>
          <p:cNvSpPr>
            <a:spLocks noGrp="1"/>
          </p:cNvSpPr>
          <p:nvPr>
            <p:ph sz="half" idx="2"/>
          </p:nvPr>
        </p:nvSpPr>
        <p:spPr/>
        <p:txBody>
          <a:bodyPr>
            <a:normAutofit/>
          </a:bodyPr>
          <a:lstStyle/>
          <a:p>
            <a:endParaRPr lang="en-US" dirty="0" smtClean="0"/>
          </a:p>
          <a:p>
            <a:r>
              <a:rPr lang="en-US" dirty="0" smtClean="0"/>
              <a:t>accurate</a:t>
            </a:r>
            <a:endParaRPr lang="en-US" dirty="0"/>
          </a:p>
          <a:p>
            <a:r>
              <a:rPr lang="en-US" dirty="0"/>
              <a:t>biased or balanced</a:t>
            </a:r>
          </a:p>
          <a:p>
            <a:r>
              <a:rPr lang="en-US" dirty="0"/>
              <a:t>relevant                                         </a:t>
            </a:r>
          </a:p>
          <a:p>
            <a:r>
              <a:rPr lang="en-US" dirty="0"/>
              <a:t>reliable</a:t>
            </a:r>
          </a:p>
          <a:p>
            <a:r>
              <a:rPr lang="en-US" dirty="0"/>
              <a:t>supported by evidence                        </a:t>
            </a:r>
          </a:p>
          <a:p>
            <a:r>
              <a:rPr lang="en-US" dirty="0"/>
              <a:t>up-to-date</a:t>
            </a:r>
          </a:p>
          <a:p>
            <a:endParaRPr lang="en-GB" dirty="0"/>
          </a:p>
        </p:txBody>
      </p:sp>
      <p:pic>
        <p:nvPicPr>
          <p:cNvPr id="1026" name="Picture 2" descr="C:\Documents and Settings\mcewant-s\Local Settings\Temporary Internet Files\Content.IE5\WM1I92RL\MC9001571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789040"/>
            <a:ext cx="1814170" cy="15005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mcewant-s\Local Settings\Temporary Internet Files\Content.IE5\546UQTZ3\MC9002500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501" y="4539305"/>
            <a:ext cx="1893191" cy="190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8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03648" y="1124744"/>
            <a:ext cx="6048672" cy="2160239"/>
          </a:xfrm>
        </p:spPr>
        <p:txBody>
          <a:bodyPr>
            <a:noAutofit/>
          </a:bodyPr>
          <a:lstStyle/>
          <a:p>
            <a:r>
              <a:rPr lang="en-GB" sz="3200" b="1" dirty="0" smtClean="0">
                <a:solidFill>
                  <a:srgbClr val="FF0000"/>
                </a:solidFill>
              </a:rPr>
              <a:t>How do you know if the information you have found is all of the following?</a:t>
            </a:r>
            <a:endParaRPr lang="en-GB" sz="3200" b="1" dirty="0">
              <a:solidFill>
                <a:srgbClr val="FF0000"/>
              </a:solidFill>
            </a:endParaRPr>
          </a:p>
        </p:txBody>
      </p:sp>
      <p:sp>
        <p:nvSpPr>
          <p:cNvPr id="6" name="Subtitle 5"/>
          <p:cNvSpPr>
            <a:spLocks noGrp="1"/>
          </p:cNvSpPr>
          <p:nvPr>
            <p:ph type="subTitle" idx="1"/>
          </p:nvPr>
        </p:nvSpPr>
        <p:spPr>
          <a:xfrm>
            <a:off x="1403648" y="3501008"/>
            <a:ext cx="6400800" cy="2641848"/>
          </a:xfrm>
        </p:spPr>
        <p:txBody>
          <a:bodyPr>
            <a:normAutofit fontScale="85000" lnSpcReduction="20000"/>
          </a:bodyPr>
          <a:lstStyle/>
          <a:p>
            <a:r>
              <a:rPr lang="en-US" sz="3300" b="1" dirty="0">
                <a:solidFill>
                  <a:schemeClr val="tx1"/>
                </a:solidFill>
              </a:rPr>
              <a:t>accurate</a:t>
            </a:r>
          </a:p>
          <a:p>
            <a:r>
              <a:rPr lang="en-US" sz="3300" b="1" dirty="0">
                <a:solidFill>
                  <a:schemeClr val="tx1"/>
                </a:solidFill>
              </a:rPr>
              <a:t>biased or balanced</a:t>
            </a:r>
          </a:p>
          <a:p>
            <a:r>
              <a:rPr lang="en-US" sz="3300" b="1" dirty="0">
                <a:solidFill>
                  <a:schemeClr val="tx1"/>
                </a:solidFill>
              </a:rPr>
              <a:t>relevant                                         </a:t>
            </a:r>
          </a:p>
          <a:p>
            <a:r>
              <a:rPr lang="en-US" sz="3300" b="1" dirty="0">
                <a:solidFill>
                  <a:schemeClr val="tx1"/>
                </a:solidFill>
              </a:rPr>
              <a:t>reliable</a:t>
            </a:r>
          </a:p>
          <a:p>
            <a:r>
              <a:rPr lang="en-US" sz="3300" b="1" dirty="0">
                <a:solidFill>
                  <a:schemeClr val="tx1"/>
                </a:solidFill>
              </a:rPr>
              <a:t>supported by evidence                        </a:t>
            </a:r>
          </a:p>
          <a:p>
            <a:r>
              <a:rPr lang="en-US" sz="3300" b="1" dirty="0">
                <a:solidFill>
                  <a:schemeClr val="tx1"/>
                </a:solidFill>
              </a:rPr>
              <a:t>up-to-date</a:t>
            </a:r>
          </a:p>
          <a:p>
            <a:endParaRPr lang="en-GB" dirty="0"/>
          </a:p>
        </p:txBody>
      </p:sp>
      <p:pic>
        <p:nvPicPr>
          <p:cNvPr id="3074" name="Picture 2" descr="C:\Documents and Settings\mcewant-s\Local Settings\Temporary Internet Files\Content.IE5\546UQTZ3\MC9102177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36912"/>
            <a:ext cx="2066941"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mcewant-s\Local Settings\Temporary Internet Files\Content.IE5\WM1I92RL\MC9001051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9978" y="2492896"/>
            <a:ext cx="2004022" cy="15201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mcewant-s\Local Settings\Temporary Internet Files\Content.IE5\8IY0DQMR\MC90043158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692" y="450912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Documents and Settings\mcewant-s\Local Settings\Temporary Internet Files\Content.IE5\8IY0DQMR\MC90043266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9009" y="4566156"/>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4"/>
          <p:cNvSpPr txBox="1">
            <a:spLocks/>
          </p:cNvSpPr>
          <p:nvPr/>
        </p:nvSpPr>
        <p:spPr>
          <a:xfrm>
            <a:off x="827584" y="0"/>
            <a:ext cx="7772400" cy="1296143"/>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u="sng" dirty="0" smtClean="0">
                <a:latin typeface="+mj-lt"/>
                <a:ea typeface="+mj-ea"/>
                <a:cs typeface="+mj-cs"/>
              </a:rPr>
              <a:t>Class</a:t>
            </a:r>
            <a:r>
              <a:rPr kumimoji="0" lang="en-GB" sz="4400" b="1" i="0" u="sng" strike="noStrike" kern="1200" cap="none" spc="0" normalizeH="0" baseline="0" noProof="0" dirty="0" smtClean="0">
                <a:ln>
                  <a:noFill/>
                </a:ln>
                <a:solidFill>
                  <a:schemeClr val="tx1"/>
                </a:solidFill>
                <a:effectLst/>
                <a:uLnTx/>
                <a:uFillTx/>
                <a:latin typeface="+mj-lt"/>
                <a:ea typeface="+mj-ea"/>
                <a:cs typeface="+mj-cs"/>
              </a:rPr>
              <a:t> Discussion</a:t>
            </a:r>
            <a:endParaRPr kumimoji="0" lang="en-GB" sz="4400" b="1" i="0" u="sng"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33579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16632"/>
            <a:ext cx="8229600" cy="864096"/>
          </a:xfrm>
        </p:spPr>
        <p:txBody>
          <a:bodyPr/>
          <a:lstStyle/>
          <a:p>
            <a:r>
              <a:rPr lang="en-GB" b="1" u="sng" dirty="0" smtClean="0"/>
              <a:t>Ask yourself…</a:t>
            </a:r>
            <a:endParaRPr lang="en-GB" b="1" u="sng" dirty="0"/>
          </a:p>
        </p:txBody>
      </p:sp>
      <p:sp>
        <p:nvSpPr>
          <p:cNvPr id="8" name="Content Placeholder 7"/>
          <p:cNvSpPr>
            <a:spLocks noGrp="1"/>
          </p:cNvSpPr>
          <p:nvPr>
            <p:ph idx="1"/>
          </p:nvPr>
        </p:nvSpPr>
        <p:spPr>
          <a:xfrm>
            <a:off x="457200" y="1556792"/>
            <a:ext cx="8229600" cy="5184576"/>
          </a:xfrm>
        </p:spPr>
        <p:txBody>
          <a:bodyPr>
            <a:normAutofit fontScale="70000" lnSpcReduction="20000"/>
          </a:bodyPr>
          <a:lstStyle/>
          <a:p>
            <a:pPr hangingPunct="0"/>
            <a:r>
              <a:rPr lang="en-GB" sz="4500" b="1" dirty="0"/>
              <a:t>When was the book or article written?  </a:t>
            </a:r>
            <a:r>
              <a:rPr lang="en-GB" sz="3400" dirty="0"/>
              <a:t>Depending on the topic you are researching if it is several years old it may already be out of date.</a:t>
            </a:r>
            <a:endParaRPr lang="en-GB" sz="3400" b="1" dirty="0"/>
          </a:p>
          <a:p>
            <a:pPr hangingPunct="0"/>
            <a:r>
              <a:rPr lang="en-GB" sz="4000" b="1" dirty="0"/>
              <a:t>Who produced the information?  </a:t>
            </a:r>
            <a:r>
              <a:rPr lang="en-GB" sz="3400" dirty="0"/>
              <a:t>An expert in their field, a journalist writing for a quality newspaper, a well known organisation or public institution (</a:t>
            </a:r>
            <a:r>
              <a:rPr lang="en-GB" sz="3400" dirty="0" smtClean="0"/>
              <a:t>e.g</a:t>
            </a:r>
            <a:r>
              <a:rPr lang="en-GB" sz="3400" dirty="0"/>
              <a:t>. The </a:t>
            </a:r>
            <a:r>
              <a:rPr lang="en-GB" sz="3400" dirty="0" smtClean="0"/>
              <a:t>Supreme Education Council) </a:t>
            </a:r>
            <a:r>
              <a:rPr lang="en-GB" sz="3400" dirty="0"/>
              <a:t>tend to be the most reliable sources of information. </a:t>
            </a:r>
            <a:endParaRPr lang="en-GB" sz="3400" b="1" dirty="0"/>
          </a:p>
          <a:p>
            <a:pPr hangingPunct="0"/>
            <a:endParaRPr lang="en-GB" dirty="0" smtClean="0"/>
          </a:p>
          <a:p>
            <a:pPr hangingPunct="0"/>
            <a:r>
              <a:rPr lang="en-GB" sz="3400" dirty="0" smtClean="0"/>
              <a:t>Does </a:t>
            </a:r>
            <a:r>
              <a:rPr lang="en-GB" sz="3400" dirty="0"/>
              <a:t>the author/writer refer to a known authority or expert who agrees with their point of view to support claims they make?  Do they use statistics to back up their points?  </a:t>
            </a:r>
            <a:endParaRPr lang="en-GB" sz="3400" b="1" dirty="0"/>
          </a:p>
          <a:p>
            <a:pPr hangingPunct="0"/>
            <a:endParaRPr lang="en-GB" sz="3400" dirty="0" smtClean="0"/>
          </a:p>
          <a:p>
            <a:pPr hangingPunct="0"/>
            <a:r>
              <a:rPr lang="en-GB" sz="3400" dirty="0" smtClean="0"/>
              <a:t>Or </a:t>
            </a:r>
            <a:r>
              <a:rPr lang="en-GB" sz="3400" dirty="0"/>
              <a:t>does the source mainly contain the writer’s own opinions rather than facts?</a:t>
            </a:r>
            <a:endParaRPr lang="en-GB" sz="3400" b="1" dirty="0"/>
          </a:p>
          <a:p>
            <a:endParaRPr lang="en-GB" dirty="0"/>
          </a:p>
        </p:txBody>
      </p:sp>
      <p:pic>
        <p:nvPicPr>
          <p:cNvPr id="2050" name="Picture 2" descr="C:\Documents and Settings\mcewant-s\Local Settings\Temporary Internet Files\Content.IE5\KX4ADDZF\MC900441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094" y="188640"/>
            <a:ext cx="1088777" cy="12865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mcewant-s\Local Settings\Temporary Internet Files\Content.IE5\QN5DBY3O\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88640"/>
            <a:ext cx="1132836" cy="127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0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checkerboard(across)">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checkerboard(across)">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476672"/>
            <a:ext cx="8229600" cy="864096"/>
          </a:xfrm>
        </p:spPr>
        <p:txBody>
          <a:bodyPr/>
          <a:lstStyle/>
          <a:p>
            <a:r>
              <a:rPr lang="en-GB" b="1" u="sng" dirty="0" smtClean="0"/>
              <a:t>Group Task</a:t>
            </a:r>
            <a:endParaRPr lang="en-GB" b="1" u="sng" dirty="0"/>
          </a:p>
        </p:txBody>
      </p:sp>
      <p:sp>
        <p:nvSpPr>
          <p:cNvPr id="8" name="Content Placeholder 7"/>
          <p:cNvSpPr>
            <a:spLocks noGrp="1"/>
          </p:cNvSpPr>
          <p:nvPr>
            <p:ph idx="1"/>
          </p:nvPr>
        </p:nvSpPr>
        <p:spPr>
          <a:xfrm>
            <a:off x="457200" y="1844824"/>
            <a:ext cx="8229600" cy="4896544"/>
          </a:xfrm>
        </p:spPr>
        <p:txBody>
          <a:bodyPr>
            <a:normAutofit fontScale="62500" lnSpcReduction="20000"/>
          </a:bodyPr>
          <a:lstStyle/>
          <a:p>
            <a:pPr marL="360000" indent="-360000" hangingPunct="0">
              <a:buFont typeface="+mj-lt"/>
              <a:buAutoNum type="arabicPeriod"/>
            </a:pPr>
            <a:r>
              <a:rPr lang="en-GB" sz="4500" dirty="0" smtClean="0"/>
              <a:t>Draw a table in your copybooks with three columns. </a:t>
            </a:r>
          </a:p>
          <a:p>
            <a:pPr marL="360000" indent="-360000" hangingPunct="0">
              <a:buFont typeface="+mj-lt"/>
              <a:buAutoNum type="arabicPeriod"/>
            </a:pPr>
            <a:r>
              <a:rPr lang="en-GB" sz="4500" dirty="0" smtClean="0"/>
              <a:t>Give the first column the heading ‘</a:t>
            </a:r>
            <a:r>
              <a:rPr lang="en-GB" sz="4500" b="1" dirty="0" smtClean="0"/>
              <a:t>What I know</a:t>
            </a:r>
            <a:r>
              <a:rPr lang="en-GB" sz="4500" dirty="0" smtClean="0"/>
              <a:t>’, the second column ‘</a:t>
            </a:r>
            <a:r>
              <a:rPr lang="en-GB" sz="4500" b="1" dirty="0" smtClean="0"/>
              <a:t>What I would like to know</a:t>
            </a:r>
            <a:r>
              <a:rPr lang="en-GB" sz="4500" dirty="0" smtClean="0"/>
              <a:t>’ and the third, ‘</a:t>
            </a:r>
            <a:r>
              <a:rPr lang="en-GB" sz="4500" b="1" dirty="0" smtClean="0"/>
              <a:t>What I have learned</a:t>
            </a:r>
            <a:r>
              <a:rPr lang="en-GB" sz="4500" dirty="0" smtClean="0"/>
              <a:t>’</a:t>
            </a:r>
            <a:endParaRPr lang="en-GB" sz="4500" dirty="0"/>
          </a:p>
          <a:p>
            <a:pPr marL="360000" indent="-360000" hangingPunct="0">
              <a:buFont typeface="+mj-lt"/>
              <a:buAutoNum type="arabicPeriod"/>
            </a:pPr>
            <a:r>
              <a:rPr lang="en-GB" sz="4500" dirty="0" smtClean="0"/>
              <a:t>In your groups, discuss what you know about the 2022 World Cup. Fill out the first column of your table.</a:t>
            </a:r>
          </a:p>
          <a:p>
            <a:pPr marL="360000" indent="-360000" hangingPunct="0">
              <a:buFont typeface="+mj-lt"/>
              <a:buAutoNum type="arabicPeriod"/>
            </a:pPr>
            <a:r>
              <a:rPr lang="en-GB" sz="4500" dirty="0" smtClean="0"/>
              <a:t>Once you have written down everything you already know, fill out the second column with questions about the 2022 World Cup that you don’t know the answers to (For example, ‘How much will it cost to host the World Cup?’)</a:t>
            </a:r>
          </a:p>
          <a:p>
            <a:pPr marL="360000" indent="-360000" hangingPunct="0">
              <a:buNone/>
            </a:pPr>
            <a:endParaRPr lang="en-GB" sz="4500" dirty="0"/>
          </a:p>
          <a:p>
            <a:pPr hangingPunct="0"/>
            <a:endParaRPr lang="en-GB" dirty="0" smtClean="0"/>
          </a:p>
          <a:p>
            <a:endParaRPr lang="en-GB" dirty="0"/>
          </a:p>
        </p:txBody>
      </p:sp>
      <p:pic>
        <p:nvPicPr>
          <p:cNvPr id="61442" name="Picture 1" descr="C:\Users\Katy\AppData\Local\Microsoft\Windows\Temporary Internet Files\Content.IE5\V8MTPO7P\MCBD19905_0000[1].wmf"/>
          <p:cNvPicPr>
            <a:picLocks noChangeAspect="1" noChangeArrowheads="1"/>
          </p:cNvPicPr>
          <p:nvPr/>
        </p:nvPicPr>
        <p:blipFill>
          <a:blip r:embed="rId2" cstate="print"/>
          <a:srcRect/>
          <a:stretch>
            <a:fillRect/>
          </a:stretch>
        </p:blipFill>
        <p:spPr bwMode="auto">
          <a:xfrm>
            <a:off x="6228184" y="0"/>
            <a:ext cx="2490217" cy="1907006"/>
          </a:xfrm>
          <a:prstGeom prst="rect">
            <a:avLst/>
          </a:prstGeom>
          <a:noFill/>
          <a:ln w="9525">
            <a:noFill/>
            <a:miter lim="800000"/>
            <a:headEnd/>
            <a:tailEnd/>
          </a:ln>
        </p:spPr>
      </p:pic>
    </p:spTree>
    <p:extLst>
      <p:ext uri="{BB962C8B-B14F-4D97-AF65-F5344CB8AC3E}">
        <p14:creationId xmlns:p14="http://schemas.microsoft.com/office/powerpoint/2010/main" val="251310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1124744"/>
            <a:ext cx="8229600" cy="864096"/>
          </a:xfrm>
        </p:spPr>
        <p:txBody>
          <a:bodyPr/>
          <a:lstStyle/>
          <a:p>
            <a:r>
              <a:rPr lang="en-GB" b="1" u="sng" dirty="0" smtClean="0"/>
              <a:t>Homework</a:t>
            </a:r>
            <a:endParaRPr lang="en-GB" b="1" u="sng" dirty="0"/>
          </a:p>
        </p:txBody>
      </p:sp>
      <p:sp>
        <p:nvSpPr>
          <p:cNvPr id="8" name="Content Placeholder 7"/>
          <p:cNvSpPr>
            <a:spLocks noGrp="1"/>
          </p:cNvSpPr>
          <p:nvPr>
            <p:ph idx="1"/>
          </p:nvPr>
        </p:nvSpPr>
        <p:spPr>
          <a:xfrm>
            <a:off x="539552" y="2420888"/>
            <a:ext cx="8229600" cy="4104456"/>
          </a:xfrm>
        </p:spPr>
        <p:txBody>
          <a:bodyPr>
            <a:normAutofit/>
          </a:bodyPr>
          <a:lstStyle/>
          <a:p>
            <a:pPr marL="360000" indent="-360000" algn="ctr" hangingPunct="0">
              <a:buNone/>
            </a:pPr>
            <a:r>
              <a:rPr lang="en-GB" sz="4500" dirty="0" smtClean="0"/>
              <a:t>Research the answers to the questions you created in your groups and then fill out the third column in your table.</a:t>
            </a:r>
          </a:p>
          <a:p>
            <a:pPr marL="360000" indent="-360000" hangingPunct="0">
              <a:buNone/>
            </a:pPr>
            <a:endParaRPr lang="en-GB" sz="4500" dirty="0"/>
          </a:p>
          <a:p>
            <a:pPr hangingPunct="0">
              <a:buNone/>
            </a:pPr>
            <a:endParaRPr lang="en-GB" dirty="0" smtClean="0"/>
          </a:p>
          <a:p>
            <a:endParaRPr lang="en-GB" dirty="0"/>
          </a:p>
        </p:txBody>
      </p:sp>
      <p:pic>
        <p:nvPicPr>
          <p:cNvPr id="6" name="Picture 5" descr="homework.gif"/>
          <p:cNvPicPr>
            <a:picLocks noChangeAspect="1"/>
          </p:cNvPicPr>
          <p:nvPr/>
        </p:nvPicPr>
        <p:blipFill>
          <a:blip r:embed="rId2" cstate="print"/>
          <a:stretch>
            <a:fillRect/>
          </a:stretch>
        </p:blipFill>
        <p:spPr>
          <a:xfrm>
            <a:off x="179512" y="476672"/>
            <a:ext cx="2837088" cy="2016224"/>
          </a:xfrm>
          <a:prstGeom prst="rect">
            <a:avLst/>
          </a:prstGeom>
        </p:spPr>
      </p:pic>
    </p:spTree>
    <p:extLst>
      <p:ext uri="{BB962C8B-B14F-4D97-AF65-F5344CB8AC3E}">
        <p14:creationId xmlns:p14="http://schemas.microsoft.com/office/powerpoint/2010/main" val="251310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2234679"/>
          </a:xfrm>
        </p:spPr>
        <p:txBody>
          <a:bodyPr>
            <a:normAutofit/>
          </a:bodyPr>
          <a:lstStyle/>
          <a:p>
            <a:r>
              <a:rPr lang="en-GB" dirty="0" smtClean="0"/>
              <a:t>What do you think is the best source of information? Why?</a:t>
            </a:r>
            <a:endParaRPr lang="en-GB" dirty="0">
              <a:solidFill>
                <a:srgbClr val="FF0000"/>
              </a:solidFill>
            </a:endParaRPr>
          </a:p>
        </p:txBody>
      </p:sp>
      <p:sp>
        <p:nvSpPr>
          <p:cNvPr id="6" name="TextBox 5"/>
          <p:cNvSpPr txBox="1"/>
          <p:nvPr/>
        </p:nvSpPr>
        <p:spPr>
          <a:xfrm>
            <a:off x="2555776" y="764704"/>
            <a:ext cx="4104456" cy="769441"/>
          </a:xfrm>
          <a:prstGeom prst="rect">
            <a:avLst/>
          </a:prstGeom>
          <a:noFill/>
        </p:spPr>
        <p:txBody>
          <a:bodyPr wrap="square" rtlCol="0">
            <a:spAutoFit/>
          </a:bodyPr>
          <a:lstStyle/>
          <a:p>
            <a:pPr algn="ctr"/>
            <a:r>
              <a:rPr lang="en-GB" sz="4400" b="1" u="sng" dirty="0" smtClean="0"/>
              <a:t>Reflection</a:t>
            </a:r>
            <a:endParaRPr lang="en-GB" sz="4400" b="1" u="sng" dirty="0"/>
          </a:p>
        </p:txBody>
      </p:sp>
      <p:pic>
        <p:nvPicPr>
          <p:cNvPr id="64514" name="Picture 2" descr="https://encrypted-tbn2.gstatic.com/images?q=tbn:ANd9GcTPajrXq8N_LCzZDK65dHHKwbz0BkoZX0qcXk0tC0SHYudd70Kz">
            <a:hlinkClick r:id="rId2"/>
          </p:cNvPr>
          <p:cNvPicPr>
            <a:picLocks noChangeAspect="1" noChangeArrowheads="1"/>
          </p:cNvPicPr>
          <p:nvPr/>
        </p:nvPicPr>
        <p:blipFill>
          <a:blip r:embed="rId3" cstate="print"/>
          <a:srcRect/>
          <a:stretch>
            <a:fillRect/>
          </a:stretch>
        </p:blipFill>
        <p:spPr bwMode="auto">
          <a:xfrm>
            <a:off x="611560" y="260648"/>
            <a:ext cx="2093111" cy="2088232"/>
          </a:xfrm>
          <a:prstGeom prst="rect">
            <a:avLst/>
          </a:prstGeom>
          <a:noFill/>
        </p:spPr>
      </p:pic>
    </p:spTree>
    <p:extLst>
      <p:ext uri="{BB962C8B-B14F-4D97-AF65-F5344CB8AC3E}">
        <p14:creationId xmlns:p14="http://schemas.microsoft.com/office/powerpoint/2010/main" val="4148282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686800" cy="792088"/>
          </a:xfrm>
        </p:spPr>
        <p:txBody>
          <a:bodyPr>
            <a:normAutofit/>
          </a:bodyPr>
          <a:lstStyle/>
          <a:p>
            <a:pPr algn="l"/>
            <a:r>
              <a:rPr lang="en-GB" sz="3600" b="1" u="sng" dirty="0" smtClean="0"/>
              <a:t>7</a:t>
            </a:r>
            <a:r>
              <a:rPr lang="en-GB" sz="3600" b="1" u="sng" dirty="0" smtClean="0"/>
              <a:t>/3/16</a:t>
            </a:r>
            <a:r>
              <a:rPr lang="en-GB" sz="3600" b="1" dirty="0" smtClean="0"/>
              <a:t>	</a:t>
            </a:r>
            <a:r>
              <a:rPr lang="en-GB" sz="3600" b="1" u="sng" dirty="0" smtClean="0"/>
              <a:t>Discursive Writing Introduction</a:t>
            </a:r>
            <a:endParaRPr lang="en-GB" sz="3600" b="1" u="sng" dirty="0"/>
          </a:p>
        </p:txBody>
      </p:sp>
      <p:sp>
        <p:nvSpPr>
          <p:cNvPr id="3" name="Content Placeholder 2"/>
          <p:cNvSpPr>
            <a:spLocks noGrp="1"/>
          </p:cNvSpPr>
          <p:nvPr>
            <p:ph idx="1"/>
          </p:nvPr>
        </p:nvSpPr>
        <p:spPr>
          <a:xfrm>
            <a:off x="457200" y="1340768"/>
            <a:ext cx="8229600" cy="5517232"/>
          </a:xfrm>
        </p:spPr>
        <p:txBody>
          <a:bodyPr>
            <a:normAutofit/>
          </a:bodyPr>
          <a:lstStyle/>
          <a:p>
            <a:pPr marL="0" indent="0">
              <a:lnSpc>
                <a:spcPct val="80000"/>
              </a:lnSpc>
              <a:spcBef>
                <a:spcPts val="0"/>
              </a:spcBef>
              <a:buNone/>
            </a:pPr>
            <a:r>
              <a:rPr lang="en-GB" sz="3600" b="1" dirty="0" smtClean="0">
                <a:solidFill>
                  <a:srgbClr val="000000"/>
                </a:solidFill>
              </a:rPr>
              <a:t>TP: Understand what discursive writing is</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nSpc>
                <a:spcPct val="80000"/>
              </a:lnSpc>
              <a:spcBef>
                <a:spcPts val="0"/>
              </a:spcBef>
              <a:buNone/>
            </a:pPr>
            <a:r>
              <a:rPr lang="en-GB" sz="3600" b="1" dirty="0" smtClean="0">
                <a:solidFill>
                  <a:srgbClr val="FF0000"/>
                </a:solidFill>
              </a:rPr>
              <a:t>Bell work: Create a 30 second (one paragraph) talk on </a:t>
            </a:r>
            <a:r>
              <a:rPr lang="en-GB" sz="3600" b="1" u="sng" dirty="0" smtClean="0">
                <a:solidFill>
                  <a:srgbClr val="FF0000"/>
                </a:solidFill>
              </a:rPr>
              <a:t>ONE</a:t>
            </a:r>
            <a:r>
              <a:rPr lang="en-GB" sz="3600" b="1" dirty="0" smtClean="0">
                <a:solidFill>
                  <a:srgbClr val="FF0000"/>
                </a:solidFill>
              </a:rPr>
              <a:t> of the following:</a:t>
            </a:r>
          </a:p>
          <a:p>
            <a:pPr lvl="0"/>
            <a:r>
              <a:rPr lang="en-GB" b="1" dirty="0" smtClean="0">
                <a:solidFill>
                  <a:srgbClr val="FF0000"/>
                </a:solidFill>
              </a:rPr>
              <a:t>Is television harmful or useful to children?</a:t>
            </a:r>
            <a:endParaRPr lang="en-GB" dirty="0" smtClean="0">
              <a:solidFill>
                <a:srgbClr val="FF0000"/>
              </a:solidFill>
            </a:endParaRPr>
          </a:p>
          <a:p>
            <a:pPr lvl="0"/>
            <a:r>
              <a:rPr lang="en-GB" b="1" dirty="0" smtClean="0">
                <a:solidFill>
                  <a:srgbClr val="FF0000"/>
                </a:solidFill>
              </a:rPr>
              <a:t>Should children be banned from playing video games?</a:t>
            </a:r>
            <a:endParaRPr lang="en-GB" dirty="0" smtClean="0">
              <a:solidFill>
                <a:srgbClr val="FF0000"/>
              </a:solidFill>
            </a:endParaRPr>
          </a:p>
          <a:p>
            <a:pPr lvl="0"/>
            <a:r>
              <a:rPr lang="en-GB" b="1" dirty="0" smtClean="0">
                <a:solidFill>
                  <a:srgbClr val="FF0000"/>
                </a:solidFill>
              </a:rPr>
              <a:t>Should teachers give homework?</a:t>
            </a:r>
          </a:p>
          <a:p>
            <a:pPr lvl="0"/>
            <a:r>
              <a:rPr lang="en-GB" b="1" dirty="0" smtClean="0">
                <a:solidFill>
                  <a:srgbClr val="FF0000"/>
                </a:solidFill>
              </a:rPr>
              <a:t>Should students be made to wear uniform?</a:t>
            </a:r>
            <a:endParaRPr lang="en-GB" dirty="0" smtClean="0">
              <a:solidFill>
                <a:srgbClr val="FF0000"/>
              </a:solidFill>
            </a:endParaRPr>
          </a:p>
          <a:p>
            <a:pPr marL="0" indent="0">
              <a:lnSpc>
                <a:spcPct val="80000"/>
              </a:lnSpc>
              <a:spcBef>
                <a:spcPts val="0"/>
              </a:spcBef>
            </a:pPr>
            <a:endParaRPr lang="en-GB" dirty="0"/>
          </a:p>
        </p:txBody>
      </p:sp>
    </p:spTree>
    <p:extLst>
      <p:ext uri="{BB962C8B-B14F-4D97-AF65-F5344CB8AC3E}">
        <p14:creationId xmlns:p14="http://schemas.microsoft.com/office/powerpoint/2010/main" val="2369358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smtClean="0"/>
              <a:t>18/3/14</a:t>
            </a:r>
            <a:r>
              <a:rPr lang="en-GB" b="1" dirty="0" smtClean="0"/>
              <a:t>	 </a:t>
            </a:r>
            <a:r>
              <a:rPr lang="en-GB" b="1" u="sng" dirty="0" smtClean="0"/>
              <a:t>Note-Taking</a:t>
            </a:r>
            <a:endParaRPr lang="en-GB" b="1" u="sng" dirty="0"/>
          </a:p>
        </p:txBody>
      </p:sp>
      <p:sp>
        <p:nvSpPr>
          <p:cNvPr id="3" name="Content Placeholder 2"/>
          <p:cNvSpPr>
            <a:spLocks noGrp="1"/>
          </p:cNvSpPr>
          <p:nvPr>
            <p:ph idx="1"/>
          </p:nvPr>
        </p:nvSpPr>
        <p:spPr>
          <a:xfrm>
            <a:off x="457200" y="1340768"/>
            <a:ext cx="8229600" cy="5517232"/>
          </a:xfrm>
        </p:spPr>
        <p:txBody>
          <a:bodyPr>
            <a:normAutofit/>
          </a:bodyPr>
          <a:lstStyle/>
          <a:p>
            <a:pPr marL="0" indent="0">
              <a:lnSpc>
                <a:spcPct val="80000"/>
              </a:lnSpc>
              <a:spcBef>
                <a:spcPts val="0"/>
              </a:spcBef>
              <a:buNone/>
            </a:pPr>
            <a:r>
              <a:rPr lang="en-GB" sz="3600" b="1" dirty="0" smtClean="0">
                <a:solidFill>
                  <a:srgbClr val="000000"/>
                </a:solidFill>
              </a:rPr>
              <a:t>TP: Good writers </a:t>
            </a:r>
            <a:r>
              <a:rPr lang="en-GB" sz="3600" b="1" dirty="0" smtClean="0"/>
              <a:t>know how to take notes effectively</a:t>
            </a: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gn="ctr">
              <a:lnSpc>
                <a:spcPct val="80000"/>
              </a:lnSpc>
              <a:spcBef>
                <a:spcPts val="0"/>
              </a:spcBef>
              <a:buNone/>
            </a:pPr>
            <a:r>
              <a:rPr lang="en-GB" sz="3600" b="1" dirty="0" smtClean="0">
                <a:solidFill>
                  <a:srgbClr val="FF0000"/>
                </a:solidFill>
              </a:rPr>
              <a:t>Bell work: Write down as many situations as you can think of when you take notes (for example, writing a shopping list)</a:t>
            </a:r>
            <a:endParaRPr lang="en-GB" dirty="0"/>
          </a:p>
        </p:txBody>
      </p:sp>
      <p:pic>
        <p:nvPicPr>
          <p:cNvPr id="5" name="Picture 3" descr="C:\Documents and Settings\mcewant-s\Local Settings\Temporary Internet Files\Content.IE5\WM1I92RL\MC900089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221088"/>
            <a:ext cx="2592288" cy="1707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mcewant-s\Local Settings\Temporary Internet Files\Content.IE5\VEQI248F\MC90043482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149080"/>
            <a:ext cx="223224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Documents and Settings\mcewant-s\Local Settings\Temporary Internet Files\Content.IE5\LN6Y13WN\MC9003894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149080"/>
            <a:ext cx="1820570" cy="18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58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36713"/>
            <a:ext cx="7772400" cy="1728191"/>
          </a:xfrm>
        </p:spPr>
        <p:txBody>
          <a:bodyPr>
            <a:noAutofit/>
          </a:bodyPr>
          <a:lstStyle/>
          <a:p>
            <a:r>
              <a:rPr lang="en-GB" sz="6600" b="1" dirty="0" smtClean="0"/>
              <a:t>What did you come up with?</a:t>
            </a:r>
            <a:endParaRPr lang="en-GB" sz="6600" b="1" dirty="0"/>
          </a:p>
        </p:txBody>
      </p:sp>
      <p:pic>
        <p:nvPicPr>
          <p:cNvPr id="8194" name="Picture 2" descr="C:\Documents and Settings\mcewant-s\Local Settings\Temporary Internet Files\Content.IE5\QN5DBY3O\MC9004135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41" y="2928686"/>
            <a:ext cx="3421279" cy="286654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Documents and Settings\mcewant-s\Local Settings\Temporary Internet Files\Content.IE5\WM1I92RL\MC9001543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079020"/>
            <a:ext cx="2775016" cy="271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807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Note Taking Skills</a:t>
            </a:r>
            <a:endParaRPr lang="en-GB" b="1" u="sng" dirty="0"/>
          </a:p>
        </p:txBody>
      </p:sp>
      <p:sp>
        <p:nvSpPr>
          <p:cNvPr id="3" name="Content Placeholder 2"/>
          <p:cNvSpPr>
            <a:spLocks noGrp="1"/>
          </p:cNvSpPr>
          <p:nvPr>
            <p:ph idx="1"/>
          </p:nvPr>
        </p:nvSpPr>
        <p:spPr>
          <a:xfrm>
            <a:off x="457200" y="1844824"/>
            <a:ext cx="8229600" cy="4824536"/>
          </a:xfrm>
        </p:spPr>
        <p:txBody>
          <a:bodyPr>
            <a:normAutofit fontScale="92500"/>
          </a:bodyPr>
          <a:lstStyle/>
          <a:p>
            <a:pPr marL="0" indent="0">
              <a:buNone/>
            </a:pPr>
            <a:r>
              <a:rPr lang="en-US" b="1" dirty="0" smtClean="0"/>
              <a:t>Keywords</a:t>
            </a:r>
            <a:endParaRPr lang="en-US" dirty="0" smtClean="0"/>
          </a:p>
          <a:p>
            <a:r>
              <a:rPr lang="en-US" sz="3600" dirty="0" smtClean="0"/>
              <a:t>It </a:t>
            </a:r>
            <a:r>
              <a:rPr lang="en-US" sz="3600" dirty="0"/>
              <a:t>is very time-consuming to write down </a:t>
            </a:r>
            <a:r>
              <a:rPr lang="en-US" sz="3600" b="1" dirty="0"/>
              <a:t>everything</a:t>
            </a:r>
            <a:r>
              <a:rPr lang="en-US" sz="3600" dirty="0"/>
              <a:t> that you see or hear.  </a:t>
            </a:r>
            <a:endParaRPr lang="en-US" sz="3600" dirty="0" smtClean="0"/>
          </a:p>
          <a:p>
            <a:r>
              <a:rPr lang="en-US" sz="3600" dirty="0" smtClean="0"/>
              <a:t>Write </a:t>
            </a:r>
            <a:r>
              <a:rPr lang="en-US" sz="3600" dirty="0"/>
              <a:t>down just the </a:t>
            </a:r>
            <a:r>
              <a:rPr lang="en-US" sz="3600" b="1" dirty="0"/>
              <a:t>most important </a:t>
            </a:r>
            <a:r>
              <a:rPr lang="en-US" sz="3600" dirty="0" smtClean="0"/>
              <a:t>points. </a:t>
            </a:r>
          </a:p>
          <a:p>
            <a:r>
              <a:rPr lang="en-US" sz="3600" dirty="0" smtClean="0"/>
              <a:t>Copy down </a:t>
            </a:r>
            <a:r>
              <a:rPr lang="en-US" sz="3600" b="1" dirty="0" smtClean="0"/>
              <a:t>accurately</a:t>
            </a:r>
            <a:r>
              <a:rPr lang="en-US" sz="3600" dirty="0" smtClean="0"/>
              <a:t> </a:t>
            </a:r>
            <a:r>
              <a:rPr lang="en-US" sz="3600" dirty="0"/>
              <a:t>and </a:t>
            </a:r>
            <a:r>
              <a:rPr lang="en-US" sz="3600" b="1" dirty="0" smtClean="0"/>
              <a:t>in your own words</a:t>
            </a:r>
          </a:p>
          <a:p>
            <a:r>
              <a:rPr lang="en-US" sz="3600" dirty="0" smtClean="0"/>
              <a:t>Writing </a:t>
            </a:r>
            <a:r>
              <a:rPr lang="en-US" sz="3600" dirty="0"/>
              <a:t>your notes </a:t>
            </a:r>
            <a:r>
              <a:rPr lang="en-US" sz="3600" b="1" dirty="0"/>
              <a:t>under headings </a:t>
            </a:r>
            <a:r>
              <a:rPr lang="en-US" sz="3600" dirty="0"/>
              <a:t>will make them easier to understand later.</a:t>
            </a:r>
          </a:p>
          <a:p>
            <a:endParaRPr lang="en-GB" dirty="0"/>
          </a:p>
        </p:txBody>
      </p:sp>
      <p:pic>
        <p:nvPicPr>
          <p:cNvPr id="4" name="Picture 6" descr="C:\Documents and Settings\mcewant-s\Local Settings\Temporary Internet Files\Content.IE5\599V1N3R\MC9002811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9428"/>
            <a:ext cx="1425921" cy="173977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Documents and Settings\mcewant-s\Local Settings\Temporary Internet Files\Content.IE5\KX4ADDZF\MC90044145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116633"/>
            <a:ext cx="2411760" cy="241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46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lstStyle/>
          <a:p>
            <a:r>
              <a:rPr lang="en-GB" b="1" u="sng" dirty="0" smtClean="0"/>
              <a:t>Note Taking Method</a:t>
            </a:r>
            <a:endParaRPr lang="en-GB" b="1" u="sng" dirty="0"/>
          </a:p>
        </p:txBody>
      </p:sp>
      <p:sp>
        <p:nvSpPr>
          <p:cNvPr id="3" name="Content Placeholder 2"/>
          <p:cNvSpPr>
            <a:spLocks noGrp="1"/>
          </p:cNvSpPr>
          <p:nvPr>
            <p:ph idx="1"/>
          </p:nvPr>
        </p:nvSpPr>
        <p:spPr>
          <a:xfrm>
            <a:off x="457200" y="1844824"/>
            <a:ext cx="8229600" cy="4824536"/>
          </a:xfrm>
        </p:spPr>
        <p:txBody>
          <a:bodyPr>
            <a:normAutofit/>
          </a:bodyPr>
          <a:lstStyle/>
          <a:p>
            <a:pPr marL="0" indent="0">
              <a:buNone/>
            </a:pPr>
            <a:r>
              <a:rPr lang="en-US" b="1" dirty="0" smtClean="0"/>
              <a:t>You might choose to make notes in a variety of ways:</a:t>
            </a:r>
            <a:endParaRPr lang="en-US" dirty="0" smtClean="0"/>
          </a:p>
          <a:p>
            <a:r>
              <a:rPr lang="en-US" sz="3600" dirty="0" err="1" smtClean="0"/>
              <a:t>Mindmapping</a:t>
            </a:r>
            <a:endParaRPr lang="en-US" sz="3600" dirty="0" smtClean="0"/>
          </a:p>
          <a:p>
            <a:r>
              <a:rPr lang="en-US" sz="3600" dirty="0" smtClean="0"/>
              <a:t>Headings and bullet points</a:t>
            </a:r>
          </a:p>
          <a:p>
            <a:r>
              <a:rPr lang="en-US" sz="3600" dirty="0" smtClean="0"/>
              <a:t>Chart method</a:t>
            </a:r>
            <a:endParaRPr lang="en-US" sz="3600" b="1" dirty="0" smtClean="0"/>
          </a:p>
          <a:p>
            <a:pPr>
              <a:buNone/>
            </a:pPr>
            <a:endParaRPr lang="en-GB" dirty="0"/>
          </a:p>
        </p:txBody>
      </p:sp>
      <p:pic>
        <p:nvPicPr>
          <p:cNvPr id="65540" name="Picture 4" descr="File:MindMapGuidlines.svg">
            <a:hlinkClick r:id="rId2"/>
          </p:cNvPr>
          <p:cNvPicPr>
            <a:picLocks noChangeAspect="1" noChangeArrowheads="1"/>
          </p:cNvPicPr>
          <p:nvPr/>
        </p:nvPicPr>
        <p:blipFill>
          <a:blip r:embed="rId3" cstate="print"/>
          <a:srcRect/>
          <a:stretch>
            <a:fillRect/>
          </a:stretch>
        </p:blipFill>
        <p:spPr bwMode="auto">
          <a:xfrm>
            <a:off x="5542661" y="3789040"/>
            <a:ext cx="3601339" cy="2852936"/>
          </a:xfrm>
          <a:prstGeom prst="rect">
            <a:avLst/>
          </a:prstGeom>
          <a:noFill/>
        </p:spPr>
      </p:pic>
      <p:pic>
        <p:nvPicPr>
          <p:cNvPr id="65542" name="Picture 6" descr="http://1.bp.blogspot.com/-U3DHS7sFo_4/UQvvoGCsA6I/AAAAAAAABNI/YOjFrwPxFtk/s1600/I-love-bullet-points.png"/>
          <p:cNvPicPr>
            <a:picLocks noChangeAspect="1" noChangeArrowheads="1"/>
          </p:cNvPicPr>
          <p:nvPr/>
        </p:nvPicPr>
        <p:blipFill>
          <a:blip r:embed="rId4" cstate="print"/>
          <a:srcRect/>
          <a:stretch>
            <a:fillRect/>
          </a:stretch>
        </p:blipFill>
        <p:spPr bwMode="auto">
          <a:xfrm>
            <a:off x="179512" y="0"/>
            <a:ext cx="1905000" cy="1962150"/>
          </a:xfrm>
          <a:prstGeom prst="rect">
            <a:avLst/>
          </a:prstGeom>
          <a:noFill/>
        </p:spPr>
      </p:pic>
      <p:pic>
        <p:nvPicPr>
          <p:cNvPr id="25603" name="Picture 3"/>
          <p:cNvPicPr>
            <a:picLocks noChangeAspect="1" noChangeArrowheads="1"/>
          </p:cNvPicPr>
          <p:nvPr/>
        </p:nvPicPr>
        <p:blipFill>
          <a:blip r:embed="rId5" cstate="print"/>
          <a:srcRect/>
          <a:stretch>
            <a:fillRect/>
          </a:stretch>
        </p:blipFill>
        <p:spPr bwMode="auto">
          <a:xfrm>
            <a:off x="611559" y="4941168"/>
            <a:ext cx="3868017" cy="1916832"/>
          </a:xfrm>
          <a:prstGeom prst="rect">
            <a:avLst/>
          </a:prstGeom>
          <a:noFill/>
          <a:ln w="9525">
            <a:noFill/>
            <a:miter lim="800000"/>
            <a:headEnd/>
            <a:tailEnd/>
          </a:ln>
        </p:spPr>
      </p:pic>
    </p:spTree>
    <p:extLst>
      <p:ext uri="{BB962C8B-B14F-4D97-AF65-F5344CB8AC3E}">
        <p14:creationId xmlns:p14="http://schemas.microsoft.com/office/powerpoint/2010/main" val="302946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40"/>
                                        </p:tgtEl>
                                        <p:attrNameLst>
                                          <p:attrName>style.visibility</p:attrName>
                                        </p:attrNameLst>
                                      </p:cBhvr>
                                      <p:to>
                                        <p:strVal val="visible"/>
                                      </p:to>
                                    </p:set>
                                    <p:anim calcmode="lin" valueType="num">
                                      <p:cBhvr additive="base">
                                        <p:cTn id="11" dur="500" fill="hold"/>
                                        <p:tgtEl>
                                          <p:spTgt spid="65540"/>
                                        </p:tgtEl>
                                        <p:attrNameLst>
                                          <p:attrName>ppt_x</p:attrName>
                                        </p:attrNameLst>
                                      </p:cBhvr>
                                      <p:tavLst>
                                        <p:tav tm="0">
                                          <p:val>
                                            <p:strVal val="#ppt_x"/>
                                          </p:val>
                                        </p:tav>
                                        <p:tav tm="100000">
                                          <p:val>
                                            <p:strVal val="#ppt_x"/>
                                          </p:val>
                                        </p:tav>
                                      </p:tavLst>
                                    </p:anim>
                                    <p:anim calcmode="lin" valueType="num">
                                      <p:cBhvr additive="base">
                                        <p:cTn id="12"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5542"/>
                                        </p:tgtEl>
                                        <p:attrNameLst>
                                          <p:attrName>style.visibility</p:attrName>
                                        </p:attrNameLst>
                                      </p:cBhvr>
                                      <p:to>
                                        <p:strVal val="visible"/>
                                      </p:to>
                                    </p:set>
                                    <p:anim calcmode="lin" valueType="num">
                                      <p:cBhvr additive="base">
                                        <p:cTn id="21" dur="500" fill="hold"/>
                                        <p:tgtEl>
                                          <p:spTgt spid="65542"/>
                                        </p:tgtEl>
                                        <p:attrNameLst>
                                          <p:attrName>ppt_x</p:attrName>
                                        </p:attrNameLst>
                                      </p:cBhvr>
                                      <p:tavLst>
                                        <p:tav tm="0">
                                          <p:val>
                                            <p:strVal val="#ppt_x"/>
                                          </p:val>
                                        </p:tav>
                                        <p:tav tm="100000">
                                          <p:val>
                                            <p:strVal val="#ppt_x"/>
                                          </p:val>
                                        </p:tav>
                                      </p:tavLst>
                                    </p:anim>
                                    <p:anim calcmode="lin" valueType="num">
                                      <p:cBhvr additive="base">
                                        <p:cTn id="22"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603"/>
                                        </p:tgtEl>
                                        <p:attrNameLst>
                                          <p:attrName>style.visibility</p:attrName>
                                        </p:attrNameLst>
                                      </p:cBhvr>
                                      <p:to>
                                        <p:strVal val="visible"/>
                                      </p:to>
                                    </p:set>
                                    <p:anim calcmode="lin" valueType="num">
                                      <p:cBhvr additive="base">
                                        <p:cTn id="31" dur="500" fill="hold"/>
                                        <p:tgtEl>
                                          <p:spTgt spid="25603"/>
                                        </p:tgtEl>
                                        <p:attrNameLst>
                                          <p:attrName>ppt_x</p:attrName>
                                        </p:attrNameLst>
                                      </p:cBhvr>
                                      <p:tavLst>
                                        <p:tav tm="0">
                                          <p:val>
                                            <p:strVal val="#ppt_x"/>
                                          </p:val>
                                        </p:tav>
                                        <p:tav tm="100000">
                                          <p:val>
                                            <p:strVal val="#ppt_x"/>
                                          </p:val>
                                        </p:tav>
                                      </p:tavLst>
                                    </p:anim>
                                    <p:anim calcmode="lin" valueType="num">
                                      <p:cBhvr additive="base">
                                        <p:cTn id="32"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Pair Activity</a:t>
            </a:r>
            <a:endParaRPr lang="en-GB" b="1" u="sng" dirty="0"/>
          </a:p>
        </p:txBody>
      </p:sp>
      <p:sp>
        <p:nvSpPr>
          <p:cNvPr id="3" name="Content Placeholder 2"/>
          <p:cNvSpPr>
            <a:spLocks noGrp="1"/>
          </p:cNvSpPr>
          <p:nvPr>
            <p:ph idx="1"/>
          </p:nvPr>
        </p:nvSpPr>
        <p:spPr>
          <a:xfrm>
            <a:off x="323528" y="1916832"/>
            <a:ext cx="8229600" cy="4209331"/>
          </a:xfrm>
        </p:spPr>
        <p:txBody>
          <a:bodyPr>
            <a:normAutofit lnSpcReduction="10000"/>
          </a:bodyPr>
          <a:lstStyle/>
          <a:p>
            <a:pPr lvl="2"/>
            <a:r>
              <a:rPr lang="en-GB" sz="3200" b="1" dirty="0" smtClean="0"/>
              <a:t>Create a table in your copy book with two columns: FOR and AGAINST.</a:t>
            </a:r>
          </a:p>
          <a:p>
            <a:pPr lvl="2"/>
            <a:r>
              <a:rPr lang="en-GB" sz="3200" b="1" dirty="0" smtClean="0"/>
              <a:t>Discuss the question ‘Should Qatar be allowed to host the 2022 World Cup?’</a:t>
            </a:r>
          </a:p>
          <a:p>
            <a:pPr lvl="2"/>
            <a:r>
              <a:rPr lang="en-GB" sz="3200" b="1" dirty="0" smtClean="0"/>
              <a:t>Write down as many arguments in the ‘FOR’ column as you can think of.</a:t>
            </a:r>
          </a:p>
          <a:p>
            <a:pPr lvl="2"/>
            <a:r>
              <a:rPr lang="en-GB" sz="3200" b="1" dirty="0" smtClean="0"/>
              <a:t>Then write down as many ‘AGAINST’ arguments as you can.</a:t>
            </a:r>
            <a:endParaRPr lang="en-GB" sz="3200" b="1" dirty="0"/>
          </a:p>
        </p:txBody>
      </p:sp>
      <p:pic>
        <p:nvPicPr>
          <p:cNvPr id="6" name="Picture 2" descr="C:\Documents and Settings\mcewant-s\Local Settings\Temporary Internet Files\Content.IE5\WM1I92RL\MC9000889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2376264" cy="14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Group Activity</a:t>
            </a:r>
            <a:endParaRPr lang="en-GB" b="1" u="sng" dirty="0"/>
          </a:p>
        </p:txBody>
      </p:sp>
      <p:sp>
        <p:nvSpPr>
          <p:cNvPr id="3" name="Content Placeholder 2"/>
          <p:cNvSpPr>
            <a:spLocks noGrp="1"/>
          </p:cNvSpPr>
          <p:nvPr>
            <p:ph idx="1"/>
          </p:nvPr>
        </p:nvSpPr>
        <p:spPr>
          <a:xfrm>
            <a:off x="179512" y="2204864"/>
            <a:ext cx="8352928" cy="4392488"/>
          </a:xfrm>
        </p:spPr>
        <p:txBody>
          <a:bodyPr>
            <a:normAutofit/>
          </a:bodyPr>
          <a:lstStyle/>
          <a:p>
            <a:pPr lvl="2"/>
            <a:r>
              <a:rPr lang="en-GB" sz="3200" b="1" dirty="0" smtClean="0"/>
              <a:t>You are now going to carry out research on the topic of the 2022 World Cup.</a:t>
            </a:r>
          </a:p>
          <a:p>
            <a:pPr lvl="2"/>
            <a:r>
              <a:rPr lang="en-GB" sz="3200" b="1" dirty="0" smtClean="0"/>
              <a:t>Take notes from the information packs you have been given.</a:t>
            </a:r>
          </a:p>
          <a:p>
            <a:pPr lvl="2"/>
            <a:r>
              <a:rPr lang="en-GB" sz="3200" b="1" dirty="0" smtClean="0"/>
              <a:t>Use the note taking method you like best.</a:t>
            </a:r>
          </a:p>
          <a:p>
            <a:pPr lvl="2" algn="ctr">
              <a:buNone/>
            </a:pPr>
            <a:r>
              <a:rPr lang="en-GB" sz="3200" b="1" dirty="0" smtClean="0">
                <a:solidFill>
                  <a:srgbClr val="FF0000"/>
                </a:solidFill>
              </a:rPr>
              <a:t>IMPORTANT: each group member MUST take their own notes.</a:t>
            </a:r>
            <a:endParaRPr lang="en-GB" sz="3200" b="1" dirty="0">
              <a:solidFill>
                <a:srgbClr val="FF0000"/>
              </a:solidFill>
            </a:endParaRPr>
          </a:p>
        </p:txBody>
      </p:sp>
      <p:pic>
        <p:nvPicPr>
          <p:cNvPr id="4098" name="Picture 2" descr="C:\Documents and Settings\mcewant-s\Local Settings\Temporary Internet Files\Content.IE5\KX4ADDZF\MC9004420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5" y="329645"/>
            <a:ext cx="18288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mcewant-s\Local Settings\Temporary Internet Files\Content.IE5\WM1I92RL\MC9004369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29645"/>
            <a:ext cx="2249505" cy="153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99176" cy="1417638"/>
          </a:xfrm>
        </p:spPr>
        <p:txBody>
          <a:bodyPr/>
          <a:lstStyle/>
          <a:p>
            <a:r>
              <a:rPr lang="en-GB" b="1" u="sng" dirty="0" smtClean="0"/>
              <a:t>What you are looking for:</a:t>
            </a:r>
            <a:endParaRPr lang="en-GB" b="1" u="sng" dirty="0"/>
          </a:p>
        </p:txBody>
      </p:sp>
      <p:sp>
        <p:nvSpPr>
          <p:cNvPr id="3" name="Content Placeholder 2"/>
          <p:cNvSpPr>
            <a:spLocks noGrp="1"/>
          </p:cNvSpPr>
          <p:nvPr>
            <p:ph idx="1"/>
          </p:nvPr>
        </p:nvSpPr>
        <p:spPr>
          <a:xfrm>
            <a:off x="467544" y="1700808"/>
            <a:ext cx="8219256" cy="4392488"/>
          </a:xfrm>
        </p:spPr>
        <p:txBody>
          <a:bodyPr>
            <a:normAutofit/>
          </a:bodyPr>
          <a:lstStyle/>
          <a:p>
            <a:r>
              <a:rPr lang="en-GB" b="1" dirty="0" smtClean="0"/>
              <a:t>Background information </a:t>
            </a:r>
            <a:r>
              <a:rPr lang="en-GB" dirty="0" smtClean="0"/>
              <a:t>on </a:t>
            </a:r>
            <a:r>
              <a:rPr lang="en-GB" u="sng" dirty="0" smtClean="0"/>
              <a:t>your topic</a:t>
            </a:r>
            <a:r>
              <a:rPr lang="en-GB" dirty="0" smtClean="0"/>
              <a:t>.</a:t>
            </a:r>
          </a:p>
          <a:p>
            <a:pPr lvl="0"/>
            <a:r>
              <a:rPr lang="en-GB" b="1" dirty="0" smtClean="0">
                <a:solidFill>
                  <a:prstClr val="black"/>
                </a:solidFill>
              </a:rPr>
              <a:t>Arguments in support </a:t>
            </a:r>
            <a:r>
              <a:rPr lang="en-GB" dirty="0" smtClean="0">
                <a:solidFill>
                  <a:prstClr val="black"/>
                </a:solidFill>
              </a:rPr>
              <a:t>of </a:t>
            </a:r>
            <a:r>
              <a:rPr lang="en-GB" u="sng" dirty="0" smtClean="0">
                <a:solidFill>
                  <a:prstClr val="black"/>
                </a:solidFill>
              </a:rPr>
              <a:t>your topic</a:t>
            </a:r>
            <a:r>
              <a:rPr lang="en-GB" dirty="0" smtClean="0">
                <a:solidFill>
                  <a:prstClr val="black"/>
                </a:solidFill>
              </a:rPr>
              <a:t>.</a:t>
            </a:r>
          </a:p>
          <a:p>
            <a:pPr lvl="0"/>
            <a:r>
              <a:rPr lang="en-GB" b="1" dirty="0" smtClean="0">
                <a:solidFill>
                  <a:prstClr val="black"/>
                </a:solidFill>
              </a:rPr>
              <a:t>Arguments against </a:t>
            </a:r>
            <a:r>
              <a:rPr lang="en-GB" u="sng" dirty="0" smtClean="0">
                <a:solidFill>
                  <a:prstClr val="black"/>
                </a:solidFill>
              </a:rPr>
              <a:t>your topic</a:t>
            </a:r>
            <a:r>
              <a:rPr lang="en-GB" dirty="0" smtClean="0">
                <a:solidFill>
                  <a:prstClr val="black"/>
                </a:solidFill>
              </a:rPr>
              <a:t>.</a:t>
            </a:r>
          </a:p>
          <a:p>
            <a:pPr lvl="1"/>
            <a:endParaRPr lang="en-GB" dirty="0"/>
          </a:p>
          <a:p>
            <a:pPr marL="457200" lvl="1" indent="0" algn="ctr">
              <a:buNone/>
            </a:pPr>
            <a:r>
              <a:rPr lang="en-GB" b="1" dirty="0" smtClean="0">
                <a:solidFill>
                  <a:prstClr val="black"/>
                </a:solidFill>
              </a:rPr>
              <a:t>		</a:t>
            </a:r>
            <a:r>
              <a:rPr lang="en-GB" b="1" dirty="0" smtClean="0">
                <a:solidFill>
                  <a:prstClr val="black"/>
                </a:solidFill>
                <a:latin typeface="Arial Black" pitchFamily="34" charset="0"/>
              </a:rPr>
              <a:t>Remember to take a note of the 		source you find the 	information from!</a:t>
            </a:r>
            <a:endParaRPr lang="en-GB" b="1" dirty="0">
              <a:solidFill>
                <a:prstClr val="black"/>
              </a:solidFill>
              <a:latin typeface="Arial Black" pitchFamily="34" charset="0"/>
            </a:endParaRPr>
          </a:p>
        </p:txBody>
      </p:sp>
      <p:pic>
        <p:nvPicPr>
          <p:cNvPr id="1026" name="Picture 2" descr="C:\Documents and Settings\mcewant-s\Local Settings\Temporary Internet Files\Content.IE5\VEQI248F\MC90043164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mcewant-s\Local Settings\Temporary Internet Files\Content.IE5\8VM4L0AM\MC9004419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941168"/>
            <a:ext cx="174307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110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1124744"/>
            <a:ext cx="8229600" cy="864096"/>
          </a:xfrm>
        </p:spPr>
        <p:txBody>
          <a:bodyPr/>
          <a:lstStyle/>
          <a:p>
            <a:r>
              <a:rPr lang="en-GB" b="1" u="sng" dirty="0" smtClean="0"/>
              <a:t>Homework</a:t>
            </a:r>
            <a:endParaRPr lang="en-GB" b="1" u="sng" dirty="0"/>
          </a:p>
        </p:txBody>
      </p:sp>
      <p:sp>
        <p:nvSpPr>
          <p:cNvPr id="8" name="Content Placeholder 7"/>
          <p:cNvSpPr>
            <a:spLocks noGrp="1"/>
          </p:cNvSpPr>
          <p:nvPr>
            <p:ph idx="1"/>
          </p:nvPr>
        </p:nvSpPr>
        <p:spPr>
          <a:xfrm>
            <a:off x="539552" y="2420888"/>
            <a:ext cx="8229600" cy="4104456"/>
          </a:xfrm>
        </p:spPr>
        <p:txBody>
          <a:bodyPr>
            <a:normAutofit/>
          </a:bodyPr>
          <a:lstStyle/>
          <a:p>
            <a:pPr marL="360000" indent="-360000" algn="ctr" hangingPunct="0">
              <a:buNone/>
            </a:pPr>
            <a:r>
              <a:rPr lang="en-GB" sz="4500" dirty="0" smtClean="0"/>
              <a:t>Bring in any articles/information sources you can find about the 2022 World Cup.</a:t>
            </a:r>
          </a:p>
          <a:p>
            <a:pPr marL="360000" indent="-360000" hangingPunct="0">
              <a:buNone/>
            </a:pPr>
            <a:endParaRPr lang="en-GB" sz="4500" dirty="0"/>
          </a:p>
          <a:p>
            <a:pPr hangingPunct="0">
              <a:buNone/>
            </a:pPr>
            <a:endParaRPr lang="en-GB" dirty="0" smtClean="0"/>
          </a:p>
          <a:p>
            <a:pPr>
              <a:buNone/>
            </a:pPr>
            <a:endParaRPr lang="en-GB" dirty="0"/>
          </a:p>
        </p:txBody>
      </p:sp>
      <p:pic>
        <p:nvPicPr>
          <p:cNvPr id="6" name="Picture 5" descr="homework.gif"/>
          <p:cNvPicPr>
            <a:picLocks noChangeAspect="1"/>
          </p:cNvPicPr>
          <p:nvPr/>
        </p:nvPicPr>
        <p:blipFill>
          <a:blip r:embed="rId2" cstate="print"/>
          <a:stretch>
            <a:fillRect/>
          </a:stretch>
        </p:blipFill>
        <p:spPr>
          <a:xfrm>
            <a:off x="179512" y="476672"/>
            <a:ext cx="2837088" cy="2016224"/>
          </a:xfrm>
          <a:prstGeom prst="rect">
            <a:avLst/>
          </a:prstGeom>
        </p:spPr>
      </p:pic>
    </p:spTree>
    <p:extLst>
      <p:ext uri="{BB962C8B-B14F-4D97-AF65-F5344CB8AC3E}">
        <p14:creationId xmlns:p14="http://schemas.microsoft.com/office/powerpoint/2010/main" val="251310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3674839"/>
          </a:xfrm>
        </p:spPr>
        <p:txBody>
          <a:bodyPr>
            <a:normAutofit/>
          </a:bodyPr>
          <a:lstStyle/>
          <a:p>
            <a:r>
              <a:rPr lang="en-GB" dirty="0" smtClean="0"/>
              <a:t>What was the most interesting fact you learned today?</a:t>
            </a:r>
            <a:br>
              <a:rPr lang="en-GB" dirty="0" smtClean="0"/>
            </a:br>
            <a:r>
              <a:rPr lang="en-GB" dirty="0" smtClean="0"/>
              <a:t/>
            </a:r>
            <a:br>
              <a:rPr lang="en-GB" dirty="0" smtClean="0"/>
            </a:br>
            <a:endParaRPr lang="en-GB" dirty="0">
              <a:solidFill>
                <a:srgbClr val="FF0000"/>
              </a:solidFill>
            </a:endParaRPr>
          </a:p>
        </p:txBody>
      </p:sp>
      <p:sp>
        <p:nvSpPr>
          <p:cNvPr id="6" name="TextBox 5"/>
          <p:cNvSpPr txBox="1"/>
          <p:nvPr/>
        </p:nvSpPr>
        <p:spPr>
          <a:xfrm>
            <a:off x="2555776" y="764704"/>
            <a:ext cx="4104456" cy="769441"/>
          </a:xfrm>
          <a:prstGeom prst="rect">
            <a:avLst/>
          </a:prstGeom>
          <a:noFill/>
        </p:spPr>
        <p:txBody>
          <a:bodyPr wrap="square" rtlCol="0">
            <a:spAutoFit/>
          </a:bodyPr>
          <a:lstStyle/>
          <a:p>
            <a:pPr algn="ctr"/>
            <a:r>
              <a:rPr lang="en-GB" sz="4400" b="1" u="sng" dirty="0" smtClean="0"/>
              <a:t>Reflection</a:t>
            </a:r>
            <a:endParaRPr lang="en-GB" sz="4400" b="1" u="sng" dirty="0"/>
          </a:p>
        </p:txBody>
      </p:sp>
      <p:pic>
        <p:nvPicPr>
          <p:cNvPr id="64514" name="Picture 2" descr="https://encrypted-tbn2.gstatic.com/images?q=tbn:ANd9GcTPajrXq8N_LCzZDK65dHHKwbz0BkoZX0qcXk0tC0SHYudd70Kz">
            <a:hlinkClick r:id="rId2"/>
          </p:cNvPr>
          <p:cNvPicPr>
            <a:picLocks noChangeAspect="1" noChangeArrowheads="1"/>
          </p:cNvPicPr>
          <p:nvPr/>
        </p:nvPicPr>
        <p:blipFill>
          <a:blip r:embed="rId3" cstate="print"/>
          <a:srcRect/>
          <a:stretch>
            <a:fillRect/>
          </a:stretch>
        </p:blipFill>
        <p:spPr bwMode="auto">
          <a:xfrm>
            <a:off x="539552" y="116632"/>
            <a:ext cx="2093111" cy="2088232"/>
          </a:xfrm>
          <a:prstGeom prst="rect">
            <a:avLst/>
          </a:prstGeom>
          <a:noFill/>
        </p:spPr>
      </p:pic>
    </p:spTree>
    <p:extLst>
      <p:ext uri="{BB962C8B-B14F-4D97-AF65-F5344CB8AC3E}">
        <p14:creationId xmlns:p14="http://schemas.microsoft.com/office/powerpoint/2010/main" val="4148282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smtClean="0"/>
              <a:t>25/3/14</a:t>
            </a:r>
            <a:r>
              <a:rPr lang="en-GB" b="1" dirty="0" smtClean="0"/>
              <a:t>	 </a:t>
            </a:r>
            <a:r>
              <a:rPr lang="en-GB" b="1" u="sng" dirty="0" smtClean="0"/>
              <a:t>Note-Taking</a:t>
            </a:r>
            <a:endParaRPr lang="en-GB" b="1" u="sng" dirty="0"/>
          </a:p>
        </p:txBody>
      </p:sp>
      <p:sp>
        <p:nvSpPr>
          <p:cNvPr id="3" name="Content Placeholder 2"/>
          <p:cNvSpPr>
            <a:spLocks noGrp="1"/>
          </p:cNvSpPr>
          <p:nvPr>
            <p:ph idx="1"/>
          </p:nvPr>
        </p:nvSpPr>
        <p:spPr>
          <a:xfrm>
            <a:off x="457200" y="1340768"/>
            <a:ext cx="8229600" cy="5517232"/>
          </a:xfrm>
        </p:spPr>
        <p:txBody>
          <a:bodyPr>
            <a:normAutofit/>
          </a:bodyPr>
          <a:lstStyle/>
          <a:p>
            <a:pPr marL="0" indent="0">
              <a:lnSpc>
                <a:spcPct val="80000"/>
              </a:lnSpc>
              <a:spcBef>
                <a:spcPts val="0"/>
              </a:spcBef>
              <a:buNone/>
            </a:pPr>
            <a:r>
              <a:rPr lang="en-GB" sz="3600" b="1" dirty="0" smtClean="0">
                <a:solidFill>
                  <a:srgbClr val="000000"/>
                </a:solidFill>
              </a:rPr>
              <a:t>TP: Make notes about our essay topic</a:t>
            </a:r>
          </a:p>
          <a:p>
            <a:pPr>
              <a:lnSpc>
                <a:spcPct val="80000"/>
              </a:lnSpc>
              <a:spcBef>
                <a:spcPts val="0"/>
              </a:spcBef>
              <a:buNone/>
            </a:pPr>
            <a:endParaRPr lang="en-GB" sz="3600" b="1" dirty="0" smtClean="0">
              <a:solidFill>
                <a:srgbClr val="000000"/>
              </a:solidFill>
            </a:endParaRPr>
          </a:p>
          <a:p>
            <a:pPr marL="0" indent="0" algn="ctr">
              <a:lnSpc>
                <a:spcPct val="80000"/>
              </a:lnSpc>
              <a:spcBef>
                <a:spcPts val="0"/>
              </a:spcBef>
              <a:buNone/>
            </a:pPr>
            <a:r>
              <a:rPr lang="en-GB" sz="3600" b="1" dirty="0" smtClean="0">
                <a:solidFill>
                  <a:srgbClr val="FF0000"/>
                </a:solidFill>
              </a:rPr>
              <a:t>Bell work: What note taking skills and methods will help you to take good notes? </a:t>
            </a:r>
            <a:endParaRPr lang="en-GB" dirty="0"/>
          </a:p>
        </p:txBody>
      </p:sp>
      <p:pic>
        <p:nvPicPr>
          <p:cNvPr id="5" name="Picture 3" descr="C:\Documents and Settings\mcewant-s\Local Settings\Temporary Internet Files\Content.IE5\WM1I92RL\MC900089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221088"/>
            <a:ext cx="2592288" cy="1707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mcewant-s\Local Settings\Temporary Internet Files\Content.IE5\VEQI248F\MC90043482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149080"/>
            <a:ext cx="223224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Documents and Settings\mcewant-s\Local Settings\Temporary Internet Files\Content.IE5\LN6Y13WN\MC9003894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149080"/>
            <a:ext cx="1820570" cy="18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58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93739"/>
            <a:ext cx="7772400" cy="1470025"/>
          </a:xfrm>
        </p:spPr>
        <p:txBody>
          <a:bodyPr/>
          <a:lstStyle/>
          <a:p>
            <a:r>
              <a:rPr lang="en-GB" b="1" dirty="0" smtClean="0"/>
              <a:t>What is discursive writing?</a:t>
            </a:r>
            <a:br>
              <a:rPr lang="en-GB" b="1" dirty="0" smtClean="0"/>
            </a:br>
            <a:endParaRPr lang="en-GB" b="1" dirty="0"/>
          </a:p>
        </p:txBody>
      </p:sp>
      <p:pic>
        <p:nvPicPr>
          <p:cNvPr id="2050" name="Picture 2" descr="C:\Documents and Settings\mcewant-s\Local Settings\Temporary Internet Files\Content.IE5\LN6Y13WN\MC9004418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1279525" cy="17843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mcewant-s\Local Settings\Temporary Internet Files\Content.IE5\TS5FI04B\MC9002329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854" y="451204"/>
            <a:ext cx="1996289" cy="16929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Documents and Settings\mcewant-s\Local Settings\Temporary Internet Files\Content.IE5\WM1I92RL\MC9001506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198631"/>
            <a:ext cx="1849831" cy="165140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Documents and Settings\mcewant-s\Local Settings\Temporary Internet Files\Content.IE5\QN5DBY3O\MC90021206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4359667"/>
            <a:ext cx="1820570" cy="149413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Documents and Settings\mcewant-s\Local Settings\Temporary Internet Files\Content.IE5\WM1I92RL\MC90039002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9184" y="381931"/>
            <a:ext cx="1061618" cy="18315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Program Files\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74059" y="4006358"/>
            <a:ext cx="1795882" cy="183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355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smtClean="0"/>
              <a:t>25/3/14</a:t>
            </a:r>
            <a:r>
              <a:rPr lang="en-GB" b="1" dirty="0" smtClean="0"/>
              <a:t>	 </a:t>
            </a:r>
            <a:r>
              <a:rPr lang="en-GB" b="1" u="sng" dirty="0" smtClean="0"/>
              <a:t>Note-Taking</a:t>
            </a:r>
            <a:endParaRPr lang="en-GB" b="1" u="sng" dirty="0"/>
          </a:p>
        </p:txBody>
      </p:sp>
      <p:sp>
        <p:nvSpPr>
          <p:cNvPr id="3" name="Content Placeholder 2"/>
          <p:cNvSpPr>
            <a:spLocks noGrp="1"/>
          </p:cNvSpPr>
          <p:nvPr>
            <p:ph idx="1"/>
          </p:nvPr>
        </p:nvSpPr>
        <p:spPr>
          <a:xfrm>
            <a:off x="457200" y="1340768"/>
            <a:ext cx="8229600" cy="5517232"/>
          </a:xfrm>
        </p:spPr>
        <p:txBody>
          <a:bodyPr>
            <a:normAutofit/>
          </a:bodyPr>
          <a:lstStyle/>
          <a:p>
            <a:pPr marL="0" indent="0">
              <a:lnSpc>
                <a:spcPct val="80000"/>
              </a:lnSpc>
              <a:spcBef>
                <a:spcPts val="0"/>
              </a:spcBef>
              <a:buNone/>
            </a:pPr>
            <a:r>
              <a:rPr lang="en-GB" sz="3600" b="1" dirty="0" smtClean="0">
                <a:solidFill>
                  <a:srgbClr val="000000"/>
                </a:solidFill>
              </a:rPr>
              <a:t>TP: Make notes about our essay topic</a:t>
            </a:r>
          </a:p>
          <a:p>
            <a:pPr>
              <a:lnSpc>
                <a:spcPct val="80000"/>
              </a:lnSpc>
              <a:spcBef>
                <a:spcPts val="0"/>
              </a:spcBef>
              <a:buNone/>
            </a:pPr>
            <a:endParaRPr lang="en-GB" sz="3600" b="1" dirty="0" smtClean="0">
              <a:solidFill>
                <a:srgbClr val="000000"/>
              </a:solidFill>
            </a:endParaRPr>
          </a:p>
          <a:p>
            <a:pPr marL="0" indent="0" algn="ctr">
              <a:lnSpc>
                <a:spcPct val="80000"/>
              </a:lnSpc>
              <a:spcBef>
                <a:spcPts val="0"/>
              </a:spcBef>
              <a:buNone/>
            </a:pPr>
            <a:r>
              <a:rPr lang="en-GB" sz="3600" b="1" dirty="0" smtClean="0">
                <a:solidFill>
                  <a:srgbClr val="FF0000"/>
                </a:solidFill>
              </a:rPr>
              <a:t>Bell work: What was the most interesting argument you discussed in the last lesson (either for or against the World Cup being in Qatar)? </a:t>
            </a:r>
            <a:endParaRPr lang="en-GB" dirty="0"/>
          </a:p>
        </p:txBody>
      </p:sp>
      <p:pic>
        <p:nvPicPr>
          <p:cNvPr id="5" name="Picture 3" descr="C:\Documents and Settings\mcewant-s\Local Settings\Temporary Internet Files\Content.IE5\WM1I92RL\MC900089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221088"/>
            <a:ext cx="2592288" cy="1707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mcewant-s\Local Settings\Temporary Internet Files\Content.IE5\VEQI248F\MC90043482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149080"/>
            <a:ext cx="223224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Documents and Settings\mcewant-s\Local Settings\Temporary Internet Files\Content.IE5\LN6Y13WN\MC9003894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149080"/>
            <a:ext cx="1820570" cy="18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71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Group Activity</a:t>
            </a:r>
            <a:endParaRPr lang="en-GB" b="1" u="sng" dirty="0"/>
          </a:p>
        </p:txBody>
      </p:sp>
      <p:sp>
        <p:nvSpPr>
          <p:cNvPr id="3" name="Content Placeholder 2"/>
          <p:cNvSpPr>
            <a:spLocks noGrp="1"/>
          </p:cNvSpPr>
          <p:nvPr>
            <p:ph idx="1"/>
          </p:nvPr>
        </p:nvSpPr>
        <p:spPr>
          <a:xfrm>
            <a:off x="179512" y="2204864"/>
            <a:ext cx="8352928" cy="4392488"/>
          </a:xfrm>
        </p:spPr>
        <p:txBody>
          <a:bodyPr>
            <a:normAutofit/>
          </a:bodyPr>
          <a:lstStyle/>
          <a:p>
            <a:pPr lvl="2"/>
            <a:r>
              <a:rPr lang="en-GB" sz="3200" b="1" dirty="0" smtClean="0"/>
              <a:t>You are now going to carry out research on the topic of the 2022 World Cup.</a:t>
            </a:r>
          </a:p>
          <a:p>
            <a:pPr lvl="2"/>
            <a:r>
              <a:rPr lang="en-GB" sz="3200" b="1" dirty="0" smtClean="0"/>
              <a:t>Take notes from the information packs you have been given.</a:t>
            </a:r>
          </a:p>
          <a:p>
            <a:pPr lvl="2"/>
            <a:r>
              <a:rPr lang="en-GB" sz="3200" b="1" dirty="0" smtClean="0"/>
              <a:t>Use the note taking method you like best.</a:t>
            </a:r>
          </a:p>
          <a:p>
            <a:pPr lvl="2" algn="ctr">
              <a:buNone/>
            </a:pPr>
            <a:r>
              <a:rPr lang="en-GB" sz="3200" b="1" dirty="0" smtClean="0">
                <a:solidFill>
                  <a:srgbClr val="FF0000"/>
                </a:solidFill>
              </a:rPr>
              <a:t>IMPORTANT: each group member MUST take their own notes.</a:t>
            </a:r>
            <a:endParaRPr lang="en-GB" sz="3200" b="1" dirty="0">
              <a:solidFill>
                <a:srgbClr val="FF0000"/>
              </a:solidFill>
            </a:endParaRPr>
          </a:p>
        </p:txBody>
      </p:sp>
      <p:pic>
        <p:nvPicPr>
          <p:cNvPr id="4098" name="Picture 2" descr="C:\Documents and Settings\mcewant-s\Local Settings\Temporary Internet Files\Content.IE5\KX4ADDZF\MC9004420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5" y="329645"/>
            <a:ext cx="18288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mcewant-s\Local Settings\Temporary Internet Files\Content.IE5\WM1I92RL\MC9004369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29645"/>
            <a:ext cx="2249505" cy="153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29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99176" cy="1417638"/>
          </a:xfrm>
        </p:spPr>
        <p:txBody>
          <a:bodyPr/>
          <a:lstStyle/>
          <a:p>
            <a:r>
              <a:rPr lang="en-GB" b="1" u="sng" dirty="0" smtClean="0"/>
              <a:t>What you are looking for:</a:t>
            </a:r>
            <a:endParaRPr lang="en-GB" b="1" u="sng" dirty="0"/>
          </a:p>
        </p:txBody>
      </p:sp>
      <p:sp>
        <p:nvSpPr>
          <p:cNvPr id="3" name="Content Placeholder 2"/>
          <p:cNvSpPr>
            <a:spLocks noGrp="1"/>
          </p:cNvSpPr>
          <p:nvPr>
            <p:ph idx="1"/>
          </p:nvPr>
        </p:nvSpPr>
        <p:spPr>
          <a:xfrm>
            <a:off x="467544" y="1700808"/>
            <a:ext cx="8219256" cy="4824536"/>
          </a:xfrm>
        </p:spPr>
        <p:txBody>
          <a:bodyPr>
            <a:normAutofit lnSpcReduction="10000"/>
          </a:bodyPr>
          <a:lstStyle/>
          <a:p>
            <a:r>
              <a:rPr lang="en-GB" b="1" dirty="0" smtClean="0"/>
              <a:t>Background information </a:t>
            </a:r>
            <a:r>
              <a:rPr lang="en-GB" dirty="0" smtClean="0"/>
              <a:t>on </a:t>
            </a:r>
            <a:r>
              <a:rPr lang="en-GB" u="sng" dirty="0" smtClean="0"/>
              <a:t>your topic</a:t>
            </a:r>
            <a:r>
              <a:rPr lang="en-GB" dirty="0" smtClean="0"/>
              <a:t>.</a:t>
            </a:r>
          </a:p>
          <a:p>
            <a:pPr lvl="0"/>
            <a:r>
              <a:rPr lang="en-GB" b="1" dirty="0" smtClean="0">
                <a:solidFill>
                  <a:prstClr val="black"/>
                </a:solidFill>
              </a:rPr>
              <a:t>Evidence in support </a:t>
            </a:r>
            <a:r>
              <a:rPr lang="en-GB" dirty="0" smtClean="0">
                <a:solidFill>
                  <a:prstClr val="black"/>
                </a:solidFill>
              </a:rPr>
              <a:t>of </a:t>
            </a:r>
            <a:r>
              <a:rPr lang="en-GB" u="sng" dirty="0" smtClean="0">
                <a:solidFill>
                  <a:prstClr val="black"/>
                </a:solidFill>
              </a:rPr>
              <a:t>your arguments for</a:t>
            </a:r>
            <a:r>
              <a:rPr lang="en-GB" dirty="0" smtClean="0">
                <a:solidFill>
                  <a:prstClr val="black"/>
                </a:solidFill>
              </a:rPr>
              <a:t>.</a:t>
            </a:r>
          </a:p>
          <a:p>
            <a:pPr lvl="0"/>
            <a:r>
              <a:rPr lang="en-GB" b="1" dirty="0" smtClean="0">
                <a:solidFill>
                  <a:prstClr val="black"/>
                </a:solidFill>
              </a:rPr>
              <a:t>Evidence in support </a:t>
            </a:r>
            <a:r>
              <a:rPr lang="en-GB" dirty="0" smtClean="0">
                <a:solidFill>
                  <a:prstClr val="black"/>
                </a:solidFill>
              </a:rPr>
              <a:t>of</a:t>
            </a:r>
            <a:r>
              <a:rPr lang="en-GB" b="1" dirty="0" smtClean="0">
                <a:solidFill>
                  <a:prstClr val="black"/>
                </a:solidFill>
              </a:rPr>
              <a:t> </a:t>
            </a:r>
            <a:r>
              <a:rPr lang="en-GB" u="sng" dirty="0" smtClean="0">
                <a:solidFill>
                  <a:prstClr val="black"/>
                </a:solidFill>
              </a:rPr>
              <a:t>your </a:t>
            </a:r>
            <a:r>
              <a:rPr lang="en-GB" u="sng" smtClean="0">
                <a:solidFill>
                  <a:prstClr val="black"/>
                </a:solidFill>
              </a:rPr>
              <a:t>arguments against</a:t>
            </a:r>
            <a:r>
              <a:rPr lang="en-GB" smtClean="0">
                <a:solidFill>
                  <a:prstClr val="black"/>
                </a:solidFill>
              </a:rPr>
              <a:t>.</a:t>
            </a:r>
            <a:endParaRPr lang="en-GB" dirty="0" smtClean="0">
              <a:solidFill>
                <a:prstClr val="black"/>
              </a:solidFill>
            </a:endParaRPr>
          </a:p>
          <a:p>
            <a:pPr marL="457200" lvl="1" indent="0">
              <a:buNone/>
            </a:pPr>
            <a:endParaRPr lang="en-GB" dirty="0"/>
          </a:p>
          <a:p>
            <a:pPr marL="457200" lvl="1" indent="0" algn="ctr">
              <a:buNone/>
            </a:pPr>
            <a:r>
              <a:rPr lang="en-GB" b="1" dirty="0" smtClean="0">
                <a:solidFill>
                  <a:prstClr val="black"/>
                </a:solidFill>
              </a:rPr>
              <a:t>		</a:t>
            </a:r>
            <a:r>
              <a:rPr lang="en-GB" b="1" dirty="0" smtClean="0">
                <a:solidFill>
                  <a:prstClr val="black"/>
                </a:solidFill>
                <a:latin typeface="Arial Black" pitchFamily="34" charset="0"/>
              </a:rPr>
              <a:t>Remember to take a note of the 		source you find the 	information from!</a:t>
            </a:r>
          </a:p>
          <a:p>
            <a:pPr marL="457200" lvl="1" indent="0" algn="ctr">
              <a:buNone/>
            </a:pPr>
            <a:r>
              <a:rPr lang="en-US" b="1" dirty="0" smtClean="0">
                <a:solidFill>
                  <a:srgbClr val="FF0000"/>
                </a:solidFill>
                <a:latin typeface="Arial Black" pitchFamily="34" charset="0"/>
              </a:rPr>
              <a:t>NOTE: Do not write on the </a:t>
            </a:r>
          </a:p>
          <a:p>
            <a:pPr marL="457200" lvl="1" indent="0" algn="ctr">
              <a:buNone/>
            </a:pPr>
            <a:r>
              <a:rPr lang="en-US" b="1" dirty="0" smtClean="0">
                <a:solidFill>
                  <a:srgbClr val="FF0000"/>
                </a:solidFill>
                <a:latin typeface="Arial Black" pitchFamily="34" charset="0"/>
              </a:rPr>
              <a:t>articles you’ve been  given!!</a:t>
            </a:r>
            <a:endParaRPr lang="en-GB" b="1" dirty="0">
              <a:solidFill>
                <a:srgbClr val="FF0000"/>
              </a:solidFill>
              <a:latin typeface="Arial Black" pitchFamily="34" charset="0"/>
            </a:endParaRPr>
          </a:p>
        </p:txBody>
      </p:sp>
      <p:pic>
        <p:nvPicPr>
          <p:cNvPr id="1026" name="Picture 2" descr="C:\Documents and Settings\mcewant-s\Local Settings\Temporary Internet Files\Content.IE5\VEQI248F\MC90043164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26064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mcewant-s\Local Settings\Temporary Internet Files\Content.IE5\8VM4L0AM\MC9004419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941168"/>
            <a:ext cx="174307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1100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3674839"/>
          </a:xfrm>
        </p:spPr>
        <p:txBody>
          <a:bodyPr>
            <a:normAutofit fontScale="90000"/>
          </a:bodyPr>
          <a:lstStyle/>
          <a:p>
            <a:r>
              <a:rPr lang="en-GB" dirty="0" smtClean="0"/>
              <a:t>How could you present your arguments for and against in a logical way in your essay? What essay structure might you follow?</a:t>
            </a:r>
            <a:br>
              <a:rPr lang="en-GB" dirty="0" smtClean="0"/>
            </a:br>
            <a:r>
              <a:rPr lang="en-GB" dirty="0" smtClean="0"/>
              <a:t/>
            </a:r>
            <a:br>
              <a:rPr lang="en-GB" dirty="0" smtClean="0"/>
            </a:br>
            <a:endParaRPr lang="en-GB" dirty="0">
              <a:solidFill>
                <a:srgbClr val="FF0000"/>
              </a:solidFill>
            </a:endParaRPr>
          </a:p>
        </p:txBody>
      </p:sp>
      <p:sp>
        <p:nvSpPr>
          <p:cNvPr id="6" name="TextBox 5"/>
          <p:cNvSpPr txBox="1"/>
          <p:nvPr/>
        </p:nvSpPr>
        <p:spPr>
          <a:xfrm>
            <a:off x="2555776" y="764704"/>
            <a:ext cx="4104456" cy="769441"/>
          </a:xfrm>
          <a:prstGeom prst="rect">
            <a:avLst/>
          </a:prstGeom>
          <a:noFill/>
        </p:spPr>
        <p:txBody>
          <a:bodyPr wrap="square" rtlCol="0">
            <a:spAutoFit/>
          </a:bodyPr>
          <a:lstStyle/>
          <a:p>
            <a:pPr algn="ctr"/>
            <a:r>
              <a:rPr lang="en-GB" sz="4400" b="1" u="sng" dirty="0" smtClean="0"/>
              <a:t>Reflection</a:t>
            </a:r>
            <a:endParaRPr lang="en-GB" sz="4400" b="1" u="sng" dirty="0"/>
          </a:p>
        </p:txBody>
      </p:sp>
      <p:pic>
        <p:nvPicPr>
          <p:cNvPr id="64514" name="Picture 2" descr="https://encrypted-tbn2.gstatic.com/images?q=tbn:ANd9GcTPajrXq8N_LCzZDK65dHHKwbz0BkoZX0qcXk0tC0SHYudd70Kz">
            <a:hlinkClick r:id="rId2"/>
          </p:cNvPr>
          <p:cNvPicPr>
            <a:picLocks noChangeAspect="1" noChangeArrowheads="1"/>
          </p:cNvPicPr>
          <p:nvPr/>
        </p:nvPicPr>
        <p:blipFill>
          <a:blip r:embed="rId3" cstate="print"/>
          <a:srcRect/>
          <a:stretch>
            <a:fillRect/>
          </a:stretch>
        </p:blipFill>
        <p:spPr bwMode="auto">
          <a:xfrm>
            <a:off x="539552" y="116632"/>
            <a:ext cx="2093111" cy="2088232"/>
          </a:xfrm>
          <a:prstGeom prst="rect">
            <a:avLst/>
          </a:prstGeom>
          <a:noFill/>
        </p:spPr>
      </p:pic>
    </p:spTree>
    <p:extLst>
      <p:ext uri="{BB962C8B-B14F-4D97-AF65-F5344CB8AC3E}">
        <p14:creationId xmlns:p14="http://schemas.microsoft.com/office/powerpoint/2010/main" val="4148282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smtClean="0"/>
              <a:t>30/3/14</a:t>
            </a:r>
            <a:r>
              <a:rPr lang="en-GB" b="1" dirty="0" smtClean="0"/>
              <a:t>    </a:t>
            </a:r>
            <a:r>
              <a:rPr lang="en-GB" b="1" u="sng" dirty="0" smtClean="0"/>
              <a:t>Essay Structure</a:t>
            </a:r>
            <a:endParaRPr lang="en-GB" b="1" u="sng" dirty="0"/>
          </a:p>
        </p:txBody>
      </p:sp>
      <p:sp>
        <p:nvSpPr>
          <p:cNvPr id="3" name="Content Placeholder 2"/>
          <p:cNvSpPr>
            <a:spLocks noGrp="1"/>
          </p:cNvSpPr>
          <p:nvPr>
            <p:ph idx="1"/>
          </p:nvPr>
        </p:nvSpPr>
        <p:spPr>
          <a:xfrm>
            <a:off x="457200" y="1340768"/>
            <a:ext cx="7283152" cy="5517232"/>
          </a:xfrm>
        </p:spPr>
        <p:txBody>
          <a:bodyPr>
            <a:normAutofit/>
          </a:bodyPr>
          <a:lstStyle/>
          <a:p>
            <a:pPr marL="0" indent="0" algn="ctr">
              <a:lnSpc>
                <a:spcPct val="80000"/>
              </a:lnSpc>
              <a:spcBef>
                <a:spcPts val="0"/>
              </a:spcBef>
              <a:buNone/>
            </a:pPr>
            <a:r>
              <a:rPr lang="en-GB" sz="3600" b="1" dirty="0" smtClean="0">
                <a:solidFill>
                  <a:srgbClr val="000000"/>
                </a:solidFill>
              </a:rPr>
              <a:t>TP: Good writers understand how to structure a discursive essay</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gn="ctr">
              <a:lnSpc>
                <a:spcPct val="80000"/>
              </a:lnSpc>
              <a:spcBef>
                <a:spcPts val="0"/>
              </a:spcBef>
              <a:buNone/>
            </a:pPr>
            <a:r>
              <a:rPr lang="en-GB" sz="3600" b="1" dirty="0" smtClean="0">
                <a:solidFill>
                  <a:srgbClr val="FF0000"/>
                </a:solidFill>
              </a:rPr>
              <a:t>Bell work: Why is it important to structure your discursive essay properly?</a:t>
            </a:r>
            <a:endParaRPr lang="en-GB" dirty="0"/>
          </a:p>
        </p:txBody>
      </p:sp>
      <p:pic>
        <p:nvPicPr>
          <p:cNvPr id="5" name="Picture 4" descr="C:\Documents and Settings\mcewant-s\Local Settings\Temporary Internet Files\Content.IE5\WM1I92RL\MC9000886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085" y="0"/>
            <a:ext cx="1706915" cy="1712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mcewant-s\Local Settings\Temporary Internet Files\Content.IE5\8IY0DQMR\MC9002872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293096"/>
            <a:ext cx="2352052" cy="2338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Documents and Settings\mcewant-s\Local Settings\Temporary Internet Files\Content.IE5\AE29SS7Q\MC90044191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53136"/>
            <a:ext cx="2736303"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58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smtClean="0"/>
              <a:t>1/4/14</a:t>
            </a:r>
            <a:r>
              <a:rPr lang="en-GB" b="1" dirty="0" smtClean="0"/>
              <a:t>    </a:t>
            </a:r>
            <a:r>
              <a:rPr lang="en-GB" b="1" u="sng" dirty="0" smtClean="0"/>
              <a:t>Essay Structure</a:t>
            </a:r>
            <a:endParaRPr lang="en-GB" b="1" u="sng" dirty="0"/>
          </a:p>
        </p:txBody>
      </p:sp>
      <p:sp>
        <p:nvSpPr>
          <p:cNvPr id="3" name="Content Placeholder 2"/>
          <p:cNvSpPr>
            <a:spLocks noGrp="1"/>
          </p:cNvSpPr>
          <p:nvPr>
            <p:ph idx="1"/>
          </p:nvPr>
        </p:nvSpPr>
        <p:spPr>
          <a:xfrm>
            <a:off x="457200" y="1340768"/>
            <a:ext cx="7283152" cy="5517232"/>
          </a:xfrm>
        </p:spPr>
        <p:txBody>
          <a:bodyPr>
            <a:normAutofit/>
          </a:bodyPr>
          <a:lstStyle/>
          <a:p>
            <a:pPr marL="0" indent="0" algn="ctr">
              <a:lnSpc>
                <a:spcPct val="80000"/>
              </a:lnSpc>
              <a:spcBef>
                <a:spcPts val="0"/>
              </a:spcBef>
              <a:buNone/>
            </a:pPr>
            <a:r>
              <a:rPr lang="en-GB" sz="3600" b="1" dirty="0" smtClean="0">
                <a:solidFill>
                  <a:srgbClr val="000000"/>
                </a:solidFill>
              </a:rPr>
              <a:t>TP: Good writers understand how to structure a discursive essay</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gn="ctr">
              <a:lnSpc>
                <a:spcPct val="80000"/>
              </a:lnSpc>
              <a:spcBef>
                <a:spcPts val="0"/>
              </a:spcBef>
              <a:buNone/>
            </a:pPr>
            <a:r>
              <a:rPr lang="en-GB" sz="3600" b="1" dirty="0" smtClean="0">
                <a:solidFill>
                  <a:srgbClr val="FF0000"/>
                </a:solidFill>
              </a:rPr>
              <a:t>Bell work: What are the 3 different ways you can structure your discursive essay?</a:t>
            </a:r>
            <a:endParaRPr lang="en-GB" dirty="0"/>
          </a:p>
        </p:txBody>
      </p:sp>
      <p:pic>
        <p:nvPicPr>
          <p:cNvPr id="5" name="Picture 4" descr="C:\Documents and Settings\mcewant-s\Local Settings\Temporary Internet Files\Content.IE5\WM1I92RL\MC9000886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085" y="0"/>
            <a:ext cx="1706915" cy="1712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mcewant-s\Local Settings\Temporary Internet Files\Content.IE5\8IY0DQMR\MC9002872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293096"/>
            <a:ext cx="2352052" cy="2338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Documents and Settings\mcewant-s\Local Settings\Temporary Internet Files\Content.IE5\AE29SS7Q\MC90044191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53136"/>
            <a:ext cx="2736303"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71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560" y="404664"/>
            <a:ext cx="7848872" cy="769441"/>
          </a:xfrm>
          <a:prstGeom prst="rect">
            <a:avLst/>
          </a:prstGeom>
          <a:noFill/>
        </p:spPr>
        <p:txBody>
          <a:bodyPr wrap="square" rtlCol="0">
            <a:spAutoFit/>
          </a:bodyPr>
          <a:lstStyle/>
          <a:p>
            <a:pPr algn="ctr"/>
            <a:r>
              <a:rPr lang="en-GB" sz="4400" b="1" u="sng" dirty="0" smtClean="0"/>
              <a:t>Organising a discursive essay</a:t>
            </a:r>
            <a:endParaRPr lang="en-GB" sz="4400" dirty="0"/>
          </a:p>
        </p:txBody>
      </p:sp>
      <p:sp>
        <p:nvSpPr>
          <p:cNvPr id="10" name="Title 9"/>
          <p:cNvSpPr>
            <a:spLocks noGrp="1"/>
          </p:cNvSpPr>
          <p:nvPr>
            <p:ph type="title"/>
          </p:nvPr>
        </p:nvSpPr>
        <p:spPr/>
        <p:txBody>
          <a:bodyPr/>
          <a:lstStyle/>
          <a:p>
            <a:endParaRPr lang="en-GB" dirty="0"/>
          </a:p>
        </p:txBody>
      </p:sp>
      <p:sp>
        <p:nvSpPr>
          <p:cNvPr id="11" name="Content Placeholder 10"/>
          <p:cNvSpPr>
            <a:spLocks noGrp="1"/>
          </p:cNvSpPr>
          <p:nvPr>
            <p:ph idx="1"/>
          </p:nvPr>
        </p:nvSpPr>
        <p:spPr/>
        <p:txBody>
          <a:bodyPr>
            <a:normAutofit/>
          </a:bodyPr>
          <a:lstStyle/>
          <a:p>
            <a:pPr marL="0" indent="0" algn="ctr">
              <a:buNone/>
            </a:pPr>
            <a:r>
              <a:rPr lang="en-GB" dirty="0" smtClean="0"/>
              <a:t>There are three basic structures (ways of organising) for the discursive essay:</a:t>
            </a:r>
          </a:p>
          <a:p>
            <a:pPr marL="0" indent="0" algn="ctr">
              <a:spcBef>
                <a:spcPts val="600"/>
              </a:spcBef>
              <a:buNone/>
            </a:pPr>
            <a:endParaRPr lang="en-GB" dirty="0" smtClean="0"/>
          </a:p>
          <a:p>
            <a:r>
              <a:rPr lang="en-GB" dirty="0" smtClean="0"/>
              <a:t>you argue strongly </a:t>
            </a:r>
            <a:r>
              <a:rPr lang="en-GB" b="1" dirty="0" smtClean="0"/>
              <a:t>for</a:t>
            </a:r>
            <a:r>
              <a:rPr lang="en-GB" dirty="0" smtClean="0"/>
              <a:t> a given discussion topic</a:t>
            </a:r>
          </a:p>
          <a:p>
            <a:r>
              <a:rPr lang="en-GB" dirty="0" smtClean="0"/>
              <a:t>you argue strongly </a:t>
            </a:r>
            <a:r>
              <a:rPr lang="en-GB" b="1" dirty="0" smtClean="0"/>
              <a:t>against</a:t>
            </a:r>
            <a:r>
              <a:rPr lang="en-GB" dirty="0" smtClean="0"/>
              <a:t> a given discussion topic</a:t>
            </a:r>
          </a:p>
          <a:p>
            <a:r>
              <a:rPr lang="en-GB" dirty="0" smtClean="0"/>
              <a:t>you argue about a given discussion </a:t>
            </a:r>
          </a:p>
          <a:p>
            <a:pPr>
              <a:buNone/>
            </a:pPr>
            <a:r>
              <a:rPr lang="en-GB" dirty="0" smtClean="0"/>
              <a:t>    topic in a </a:t>
            </a:r>
            <a:r>
              <a:rPr lang="en-GB" b="1" dirty="0" smtClean="0"/>
              <a:t>balanced</a:t>
            </a:r>
            <a:r>
              <a:rPr lang="en-GB" dirty="0" smtClean="0"/>
              <a:t> way.</a:t>
            </a:r>
          </a:p>
          <a:p>
            <a:pPr>
              <a:buNone/>
            </a:pPr>
            <a:endParaRPr lang="en-GB" dirty="0"/>
          </a:p>
        </p:txBody>
      </p:sp>
      <p:pic>
        <p:nvPicPr>
          <p:cNvPr id="12" name="Picture 11" descr="13542032021944160961essay_exam-hi.png"/>
          <p:cNvPicPr>
            <a:picLocks noChangeAspect="1"/>
          </p:cNvPicPr>
          <p:nvPr/>
        </p:nvPicPr>
        <p:blipFill>
          <a:blip r:embed="rId2" cstate="print"/>
          <a:stretch>
            <a:fillRect/>
          </a:stretch>
        </p:blipFill>
        <p:spPr>
          <a:xfrm>
            <a:off x="6804248" y="4249881"/>
            <a:ext cx="2051720" cy="2608119"/>
          </a:xfrm>
          <a:prstGeom prst="rect">
            <a:avLst/>
          </a:prstGeom>
        </p:spPr>
      </p:pic>
    </p:spTree>
    <p:extLst>
      <p:ext uri="{BB962C8B-B14F-4D97-AF65-F5344CB8AC3E}">
        <p14:creationId xmlns:p14="http://schemas.microsoft.com/office/powerpoint/2010/main" val="3929880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Arguing strongly for/against:</a:t>
            </a:r>
            <a:endParaRPr lang="en-GB" b="1" u="sng" dirty="0"/>
          </a:p>
        </p:txBody>
      </p:sp>
      <p:sp>
        <p:nvSpPr>
          <p:cNvPr id="3" name="Content Placeholder 2"/>
          <p:cNvSpPr>
            <a:spLocks noGrp="1"/>
          </p:cNvSpPr>
          <p:nvPr>
            <p:ph idx="1"/>
          </p:nvPr>
        </p:nvSpPr>
        <p:spPr/>
        <p:txBody>
          <a:bodyPr>
            <a:normAutofit/>
          </a:bodyPr>
          <a:lstStyle/>
          <a:p>
            <a:pPr marL="0" lvl="0" indent="0">
              <a:buNone/>
            </a:pPr>
            <a:r>
              <a:rPr lang="en-US" sz="2400" b="1" dirty="0" smtClean="0"/>
              <a:t>1. Provide </a:t>
            </a:r>
            <a:r>
              <a:rPr lang="en-US" sz="2400" b="1" dirty="0"/>
              <a:t>an interesting introduction and make your stance in relation to the topic clear</a:t>
            </a:r>
            <a:r>
              <a:rPr lang="en-US" sz="2400" b="1" dirty="0" smtClean="0"/>
              <a:t>.</a:t>
            </a:r>
          </a:p>
          <a:p>
            <a:pPr marL="0" lvl="0" indent="0">
              <a:buNone/>
            </a:pPr>
            <a:endParaRPr lang="en-US" sz="2400" b="1" dirty="0"/>
          </a:p>
          <a:p>
            <a:pPr marL="0" lvl="0" indent="0">
              <a:buNone/>
            </a:pPr>
            <a:r>
              <a:rPr lang="en-US" sz="2400" b="1" dirty="0" smtClean="0"/>
              <a:t>2. Present </a:t>
            </a:r>
            <a:r>
              <a:rPr lang="en-US" sz="2400" b="1" dirty="0"/>
              <a:t>your first argument, with supporting evidence.</a:t>
            </a:r>
          </a:p>
          <a:p>
            <a:pPr marL="0" lvl="0" indent="0">
              <a:buNone/>
            </a:pPr>
            <a:endParaRPr lang="en-US" sz="2400" b="1" dirty="0" smtClean="0"/>
          </a:p>
          <a:p>
            <a:pPr marL="0" lvl="0" indent="0">
              <a:buNone/>
            </a:pPr>
            <a:endParaRPr lang="en-US" sz="2400" b="1" dirty="0" smtClean="0"/>
          </a:p>
          <a:p>
            <a:pPr marL="0" lvl="0" indent="0">
              <a:buNone/>
            </a:pPr>
            <a:r>
              <a:rPr lang="en-US" sz="2400" b="1" dirty="0" smtClean="0"/>
              <a:t>3. Provide </a:t>
            </a:r>
            <a:r>
              <a:rPr lang="en-US" sz="2400" b="1" dirty="0"/>
              <a:t>your second argument, with supporting evidence</a:t>
            </a:r>
            <a:r>
              <a:rPr lang="en-US" sz="2400" b="1" dirty="0" smtClean="0"/>
              <a:t>.</a:t>
            </a:r>
          </a:p>
          <a:p>
            <a:pPr marL="0" lvl="0" indent="0">
              <a:buNone/>
            </a:pPr>
            <a:endParaRPr lang="en-US" sz="2400" b="1" dirty="0" smtClean="0"/>
          </a:p>
          <a:p>
            <a:pPr marL="0" lvl="0" indent="0">
              <a:buNone/>
            </a:pPr>
            <a:endParaRPr lang="en-US" sz="2400" b="1" dirty="0" smtClean="0"/>
          </a:p>
          <a:p>
            <a:pPr marL="0" lvl="0" indent="0">
              <a:buNone/>
            </a:pPr>
            <a:r>
              <a:rPr lang="en-US" sz="2400" b="1" dirty="0" smtClean="0"/>
              <a:t>4. Provide </a:t>
            </a:r>
            <a:r>
              <a:rPr lang="en-US" sz="2400" b="1" dirty="0"/>
              <a:t>your third argument, with supporting evidence.</a:t>
            </a:r>
          </a:p>
          <a:p>
            <a:endParaRPr lang="en-GB" dirty="0"/>
          </a:p>
        </p:txBody>
      </p:sp>
      <p:sp>
        <p:nvSpPr>
          <p:cNvPr id="5" name="Down Arrow 4"/>
          <p:cNvSpPr/>
          <p:nvPr/>
        </p:nvSpPr>
        <p:spPr>
          <a:xfrm>
            <a:off x="4427984" y="2204864"/>
            <a:ext cx="79208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3767" y="4725144"/>
            <a:ext cx="865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885" y="3356992"/>
            <a:ext cx="865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965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Continued…</a:t>
            </a:r>
            <a:endParaRPr lang="en-GB" b="1" u="sng" dirty="0"/>
          </a:p>
        </p:txBody>
      </p:sp>
      <p:sp>
        <p:nvSpPr>
          <p:cNvPr id="4" name="Content Placeholder 3"/>
          <p:cNvSpPr>
            <a:spLocks noGrp="1"/>
          </p:cNvSpPr>
          <p:nvPr>
            <p:ph idx="1"/>
          </p:nvPr>
        </p:nvSpPr>
        <p:spPr/>
        <p:txBody>
          <a:bodyPr>
            <a:normAutofit fontScale="92500"/>
          </a:bodyPr>
          <a:lstStyle/>
          <a:p>
            <a:pPr marL="0" lvl="0" indent="0">
              <a:buNone/>
            </a:pPr>
            <a:r>
              <a:rPr lang="en-US" sz="2400" b="1" dirty="0" smtClean="0"/>
              <a:t>5. Provide </a:t>
            </a:r>
            <a:r>
              <a:rPr lang="en-US" sz="2400" b="1" dirty="0"/>
              <a:t>your fourth argument, with supporting evidence</a:t>
            </a:r>
            <a:r>
              <a:rPr lang="en-US" sz="2400" b="1" dirty="0" smtClean="0"/>
              <a:t>.</a:t>
            </a:r>
          </a:p>
          <a:p>
            <a:pPr marL="0" lvl="0" indent="0">
              <a:buNone/>
            </a:pPr>
            <a:endParaRPr lang="en-US" sz="2400" b="1" dirty="0"/>
          </a:p>
          <a:p>
            <a:pPr marL="0" lvl="0" indent="0">
              <a:buNone/>
            </a:pPr>
            <a:endParaRPr lang="en-US" sz="2400" b="1" dirty="0" smtClean="0"/>
          </a:p>
          <a:p>
            <a:pPr marL="0" lvl="0" indent="0">
              <a:buNone/>
            </a:pPr>
            <a:endParaRPr lang="en-US" sz="2400" b="1" dirty="0" smtClean="0"/>
          </a:p>
          <a:p>
            <a:pPr marL="0" lvl="0" indent="0">
              <a:buNone/>
            </a:pPr>
            <a:r>
              <a:rPr lang="en-US" sz="2400" b="1" dirty="0" smtClean="0"/>
              <a:t>6. Indicate</a:t>
            </a:r>
            <a:r>
              <a:rPr lang="en-US" sz="2400" b="1" dirty="0"/>
              <a:t>, in a single paragraph, that there is another side to </a:t>
            </a:r>
            <a:r>
              <a:rPr lang="en-US" sz="2400" b="1" dirty="0" smtClean="0"/>
              <a:t>this </a:t>
            </a:r>
            <a:r>
              <a:rPr lang="en-US" sz="2400" b="1" dirty="0"/>
              <a:t>argument, with some idea of the points likely to be made for view which are opposite to your own</a:t>
            </a:r>
            <a:r>
              <a:rPr lang="en-US" sz="2400" b="1" dirty="0" smtClean="0"/>
              <a:t>.</a:t>
            </a:r>
          </a:p>
          <a:p>
            <a:pPr marL="0" lvl="0" indent="0">
              <a:buNone/>
            </a:pPr>
            <a:endParaRPr lang="en-GB" sz="2400" b="1" dirty="0" smtClean="0"/>
          </a:p>
          <a:p>
            <a:pPr marL="0" lvl="0" indent="0">
              <a:buNone/>
            </a:pPr>
            <a:endParaRPr lang="en-GB" sz="2400" b="1" dirty="0" smtClean="0"/>
          </a:p>
          <a:p>
            <a:pPr marL="0" lvl="0" indent="0">
              <a:buNone/>
            </a:pPr>
            <a:endParaRPr lang="en-GB" sz="2400" b="1" dirty="0" smtClean="0"/>
          </a:p>
          <a:p>
            <a:pPr marL="0" lvl="0" indent="0">
              <a:buNone/>
            </a:pPr>
            <a:r>
              <a:rPr lang="en-GB" sz="2400" b="1" dirty="0" smtClean="0"/>
              <a:t>7. Reiterate </a:t>
            </a:r>
            <a:r>
              <a:rPr lang="en-GB" sz="2400" b="1" dirty="0"/>
              <a:t>(state again) your position and conclude your </a:t>
            </a:r>
            <a:r>
              <a:rPr lang="en-GB" sz="2400" b="1" dirty="0" smtClean="0"/>
              <a:t>essay.</a:t>
            </a:r>
            <a:endParaRPr lang="en-GB" sz="2400" b="1" dirty="0"/>
          </a:p>
        </p:txBody>
      </p:sp>
      <p:sp>
        <p:nvSpPr>
          <p:cNvPr id="5" name="Down Arrow 4"/>
          <p:cNvSpPr/>
          <p:nvPr/>
        </p:nvSpPr>
        <p:spPr>
          <a:xfrm>
            <a:off x="4427984" y="2204864"/>
            <a:ext cx="79208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4444105" y="4509120"/>
            <a:ext cx="79208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0156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Balanced:</a:t>
            </a:r>
            <a:endParaRPr lang="en-GB" b="1" u="sng" dirty="0"/>
          </a:p>
        </p:txBody>
      </p:sp>
      <p:sp>
        <p:nvSpPr>
          <p:cNvPr id="3" name="Content Placeholder 2"/>
          <p:cNvSpPr>
            <a:spLocks noGrp="1"/>
          </p:cNvSpPr>
          <p:nvPr>
            <p:ph idx="1"/>
          </p:nvPr>
        </p:nvSpPr>
        <p:spPr>
          <a:xfrm>
            <a:off x="457200" y="1600200"/>
            <a:ext cx="8229600" cy="5257800"/>
          </a:xfrm>
        </p:spPr>
        <p:txBody>
          <a:bodyPr>
            <a:normAutofit/>
          </a:bodyPr>
          <a:lstStyle/>
          <a:p>
            <a:pPr marL="0" lvl="0" indent="0">
              <a:buNone/>
            </a:pPr>
            <a:r>
              <a:rPr lang="en-US" sz="2400" b="1" dirty="0" smtClean="0"/>
              <a:t>1. Provide </a:t>
            </a:r>
            <a:r>
              <a:rPr lang="en-US" sz="2400" b="1" dirty="0"/>
              <a:t>an interesting introduction and make your stance in relation to the topic clear</a:t>
            </a:r>
            <a:r>
              <a:rPr lang="en-US" sz="2400" b="1" dirty="0" smtClean="0"/>
              <a:t>.</a:t>
            </a:r>
          </a:p>
          <a:p>
            <a:pPr marL="0" lvl="0" indent="0">
              <a:buNone/>
            </a:pPr>
            <a:endParaRPr lang="en-US" sz="2400" b="1" dirty="0"/>
          </a:p>
          <a:p>
            <a:pPr marL="0" lvl="0" indent="0">
              <a:buNone/>
            </a:pPr>
            <a:r>
              <a:rPr lang="en-US" sz="2400" b="1" dirty="0" smtClean="0"/>
              <a:t>2. Present </a:t>
            </a:r>
            <a:r>
              <a:rPr lang="en-US" sz="2400" b="1" dirty="0"/>
              <a:t>your first argument, with supporting evidence.</a:t>
            </a:r>
          </a:p>
          <a:p>
            <a:pPr marL="0" lvl="0" indent="0">
              <a:buNone/>
            </a:pPr>
            <a:endParaRPr lang="en-US" sz="2400" b="1" dirty="0" smtClean="0"/>
          </a:p>
          <a:p>
            <a:pPr marL="0" lvl="0" indent="0">
              <a:buNone/>
            </a:pPr>
            <a:endParaRPr lang="en-US" sz="2400" b="1" dirty="0" smtClean="0"/>
          </a:p>
          <a:p>
            <a:pPr marL="0" lvl="0" indent="0">
              <a:buNone/>
            </a:pPr>
            <a:r>
              <a:rPr lang="en-US" sz="2400" b="1" dirty="0" smtClean="0"/>
              <a:t>3. Provide </a:t>
            </a:r>
            <a:r>
              <a:rPr lang="en-US" sz="2400" b="1" dirty="0"/>
              <a:t>your </a:t>
            </a:r>
            <a:r>
              <a:rPr lang="en-US" sz="2400" b="1" dirty="0" smtClean="0"/>
              <a:t>first counter-argument</a:t>
            </a:r>
            <a:r>
              <a:rPr lang="en-US" sz="2400" b="1" dirty="0"/>
              <a:t>, with supporting evidence</a:t>
            </a:r>
            <a:r>
              <a:rPr lang="en-US" sz="2400" b="1" dirty="0" smtClean="0"/>
              <a:t>.</a:t>
            </a:r>
          </a:p>
          <a:p>
            <a:pPr marL="0" lvl="0" indent="0">
              <a:buNone/>
            </a:pPr>
            <a:endParaRPr lang="en-US" sz="2400" b="1" dirty="0" smtClean="0"/>
          </a:p>
          <a:p>
            <a:pPr marL="0" lvl="0" indent="0">
              <a:buNone/>
            </a:pPr>
            <a:endParaRPr lang="en-US" sz="2400" b="1" dirty="0" smtClean="0"/>
          </a:p>
          <a:p>
            <a:pPr marL="0" lvl="0" indent="0">
              <a:buNone/>
            </a:pPr>
            <a:r>
              <a:rPr lang="en-US" sz="2400" b="1" dirty="0" smtClean="0"/>
              <a:t>4. Provide </a:t>
            </a:r>
            <a:r>
              <a:rPr lang="en-US" sz="2400" b="1" dirty="0"/>
              <a:t>your </a:t>
            </a:r>
            <a:r>
              <a:rPr lang="en-US" sz="2400" b="1" dirty="0" smtClean="0"/>
              <a:t>second </a:t>
            </a:r>
            <a:r>
              <a:rPr lang="en-US" sz="2400" b="1" dirty="0"/>
              <a:t>argument, with supporting evidence.</a:t>
            </a:r>
          </a:p>
          <a:p>
            <a:endParaRPr lang="en-GB" dirty="0"/>
          </a:p>
        </p:txBody>
      </p:sp>
      <p:sp>
        <p:nvSpPr>
          <p:cNvPr id="5" name="Down Arrow 4"/>
          <p:cNvSpPr/>
          <p:nvPr/>
        </p:nvSpPr>
        <p:spPr>
          <a:xfrm>
            <a:off x="4427984" y="2204864"/>
            <a:ext cx="79208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3767" y="4725144"/>
            <a:ext cx="865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885" y="3356992"/>
            <a:ext cx="865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965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Discursive Writing</a:t>
            </a:r>
            <a:endParaRPr lang="en-GB" b="1" u="sng" dirty="0"/>
          </a:p>
        </p:txBody>
      </p:sp>
      <p:sp>
        <p:nvSpPr>
          <p:cNvPr id="3" name="Content Placeholder 2"/>
          <p:cNvSpPr>
            <a:spLocks noGrp="1"/>
          </p:cNvSpPr>
          <p:nvPr>
            <p:ph idx="1"/>
          </p:nvPr>
        </p:nvSpPr>
        <p:spPr>
          <a:xfrm>
            <a:off x="457200" y="1124744"/>
            <a:ext cx="8229600" cy="2505589"/>
          </a:xfrm>
        </p:spPr>
        <p:txBody>
          <a:bodyPr>
            <a:normAutofit fontScale="92500"/>
          </a:bodyPr>
          <a:lstStyle/>
          <a:p>
            <a:pPr marL="0" indent="0" algn="ctr">
              <a:buNone/>
            </a:pPr>
            <a:r>
              <a:rPr lang="en-US" dirty="0" smtClean="0">
                <a:solidFill>
                  <a:srgbClr val="FF0000"/>
                </a:solidFill>
              </a:rPr>
              <a:t>Copy the following into your copybooks:</a:t>
            </a:r>
          </a:p>
          <a:p>
            <a:pPr marL="0" indent="0" algn="ctr">
              <a:buNone/>
            </a:pPr>
            <a:r>
              <a:rPr lang="en-US" dirty="0" smtClean="0"/>
              <a:t>A discursive essay is an essay in which information about both sides of a topic or issue is put across in an unbiased way.  This information is usually factual and concerned with issues in the real world. </a:t>
            </a:r>
          </a:p>
          <a:p>
            <a:pPr marL="0" indent="0">
              <a:buNone/>
            </a:pPr>
            <a:endParaRPr lang="en-US" dirty="0"/>
          </a:p>
          <a:p>
            <a:pPr marL="0" indent="0">
              <a:buNone/>
            </a:pPr>
            <a:endParaRPr lang="en-GB" dirty="0"/>
          </a:p>
        </p:txBody>
      </p:sp>
      <p:pic>
        <p:nvPicPr>
          <p:cNvPr id="3074" name="Picture 2" descr="C:\Documents and Settings\mcewant-s\Local Settings\Temporary Internet Files\Content.IE5\KX4ADDZF\MC9004382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6379" y="3630333"/>
            <a:ext cx="3378873" cy="32276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2120" y="4221088"/>
            <a:ext cx="2808312" cy="1200329"/>
          </a:xfrm>
          <a:prstGeom prst="rect">
            <a:avLst/>
          </a:prstGeom>
          <a:noFill/>
        </p:spPr>
        <p:txBody>
          <a:bodyPr wrap="square" rtlCol="0">
            <a:spAutoFit/>
          </a:bodyPr>
          <a:lstStyle/>
          <a:p>
            <a:r>
              <a:rPr lang="en-GB" sz="2400" b="1" dirty="0" smtClean="0"/>
              <a:t>Can you recognise the issue illustrated here?</a:t>
            </a:r>
            <a:endParaRPr lang="en-GB" sz="2400" b="1" dirty="0"/>
          </a:p>
        </p:txBody>
      </p:sp>
      <p:cxnSp>
        <p:nvCxnSpPr>
          <p:cNvPr id="6" name="Straight Arrow Connector 5"/>
          <p:cNvCxnSpPr/>
          <p:nvPr/>
        </p:nvCxnSpPr>
        <p:spPr>
          <a:xfrm flipH="1">
            <a:off x="4605252" y="4821252"/>
            <a:ext cx="902852"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458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t>Continued...</a:t>
            </a:r>
            <a:endParaRPr lang="en-GB" b="1" u="sng" dirty="0"/>
          </a:p>
        </p:txBody>
      </p:sp>
      <p:sp>
        <p:nvSpPr>
          <p:cNvPr id="3" name="Content Placeholder 2"/>
          <p:cNvSpPr>
            <a:spLocks noGrp="1"/>
          </p:cNvSpPr>
          <p:nvPr>
            <p:ph idx="1"/>
          </p:nvPr>
        </p:nvSpPr>
        <p:spPr>
          <a:xfrm>
            <a:off x="457200" y="1600200"/>
            <a:ext cx="8229600" cy="5257800"/>
          </a:xfrm>
        </p:spPr>
        <p:txBody>
          <a:bodyPr>
            <a:normAutofit/>
          </a:bodyPr>
          <a:lstStyle/>
          <a:p>
            <a:pPr marL="0" lvl="0" indent="0">
              <a:buNone/>
            </a:pPr>
            <a:r>
              <a:rPr lang="en-US" sz="2400" b="1" dirty="0" smtClean="0"/>
              <a:t>5. Provide your second counter-argument, with supporting evidence.</a:t>
            </a:r>
          </a:p>
          <a:p>
            <a:pPr marL="0" lvl="0" indent="0">
              <a:buNone/>
            </a:pPr>
            <a:endParaRPr lang="en-US" sz="2400" b="1" dirty="0"/>
          </a:p>
          <a:p>
            <a:pPr marL="0" lvl="0" indent="0">
              <a:buNone/>
            </a:pPr>
            <a:r>
              <a:rPr lang="en-US" sz="2400" b="1" dirty="0" smtClean="0"/>
              <a:t>6. Provide your third argument, with supporting evidence.</a:t>
            </a:r>
            <a:endParaRPr lang="en-US" sz="2400" b="1" dirty="0"/>
          </a:p>
          <a:p>
            <a:pPr marL="0" lvl="0" indent="0">
              <a:buNone/>
            </a:pPr>
            <a:endParaRPr lang="en-US" sz="2400" b="1" dirty="0" smtClean="0"/>
          </a:p>
          <a:p>
            <a:pPr marL="0" lvl="0" indent="0">
              <a:buNone/>
            </a:pPr>
            <a:endParaRPr lang="en-US" sz="2400" b="1" dirty="0" smtClean="0"/>
          </a:p>
          <a:p>
            <a:pPr marL="0" lvl="0" indent="0">
              <a:buNone/>
            </a:pPr>
            <a:r>
              <a:rPr lang="en-US" sz="2400" b="1" dirty="0" smtClean="0"/>
              <a:t>7. Provide </a:t>
            </a:r>
            <a:r>
              <a:rPr lang="en-US" sz="2400" b="1" dirty="0"/>
              <a:t>your </a:t>
            </a:r>
            <a:r>
              <a:rPr lang="en-US" sz="2400" b="1" dirty="0" smtClean="0"/>
              <a:t>third counter-argument</a:t>
            </a:r>
            <a:r>
              <a:rPr lang="en-US" sz="2400" b="1" dirty="0"/>
              <a:t>, with supporting evidence</a:t>
            </a:r>
            <a:r>
              <a:rPr lang="en-US" sz="2400" b="1" dirty="0" smtClean="0"/>
              <a:t>.</a:t>
            </a:r>
          </a:p>
          <a:p>
            <a:pPr marL="0" lvl="0" indent="0">
              <a:buNone/>
            </a:pPr>
            <a:endParaRPr lang="en-US" sz="2400" b="1" dirty="0" smtClean="0"/>
          </a:p>
          <a:p>
            <a:pPr marL="0" lvl="0" indent="0">
              <a:buNone/>
            </a:pPr>
            <a:endParaRPr lang="en-US" sz="2400" b="1" dirty="0" smtClean="0"/>
          </a:p>
          <a:p>
            <a:pPr marL="0" lvl="0" indent="0">
              <a:buNone/>
            </a:pPr>
            <a:r>
              <a:rPr lang="en-US" sz="2400" b="1" dirty="0" smtClean="0"/>
              <a:t>8. Sum up your arguments and draw a conclusion as to what side you find most convincing</a:t>
            </a:r>
            <a:r>
              <a:rPr lang="en-GB" sz="2400" b="1" dirty="0" smtClean="0"/>
              <a:t>.</a:t>
            </a:r>
            <a:endParaRPr lang="en-US" sz="2400" b="1" dirty="0"/>
          </a:p>
          <a:p>
            <a:endParaRPr lang="en-GB" dirty="0"/>
          </a:p>
        </p:txBody>
      </p:sp>
      <p:sp>
        <p:nvSpPr>
          <p:cNvPr id="5" name="Down Arrow 4"/>
          <p:cNvSpPr/>
          <p:nvPr/>
        </p:nvSpPr>
        <p:spPr>
          <a:xfrm>
            <a:off x="4427984" y="2204864"/>
            <a:ext cx="79208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3767" y="4725144"/>
            <a:ext cx="865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885" y="3356992"/>
            <a:ext cx="86518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965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Thinking Point</a:t>
            </a:r>
            <a:endParaRPr lang="en-GB" b="1" u="sng" dirty="0"/>
          </a:p>
        </p:txBody>
      </p:sp>
      <p:sp>
        <p:nvSpPr>
          <p:cNvPr id="3" name="Content Placeholder 2"/>
          <p:cNvSpPr>
            <a:spLocks noGrp="1"/>
          </p:cNvSpPr>
          <p:nvPr>
            <p:ph idx="1"/>
          </p:nvPr>
        </p:nvSpPr>
        <p:spPr/>
        <p:txBody>
          <a:bodyPr>
            <a:normAutofit/>
          </a:bodyPr>
          <a:lstStyle/>
          <a:p>
            <a:pPr algn="ctr">
              <a:buNone/>
            </a:pPr>
            <a:r>
              <a:rPr lang="en-GB" sz="3600" dirty="0" smtClean="0"/>
              <a:t>What style do you think will work better for your essay? Why?</a:t>
            </a:r>
            <a:endParaRPr lang="en-GB" sz="3600" dirty="0"/>
          </a:p>
        </p:txBody>
      </p:sp>
      <p:pic>
        <p:nvPicPr>
          <p:cNvPr id="4" name="Picture 3" descr="imagesCAV4I3V9.jpg"/>
          <p:cNvPicPr>
            <a:picLocks noChangeAspect="1"/>
          </p:cNvPicPr>
          <p:nvPr/>
        </p:nvPicPr>
        <p:blipFill>
          <a:blip r:embed="rId2" cstate="print"/>
          <a:stretch>
            <a:fillRect/>
          </a:stretch>
        </p:blipFill>
        <p:spPr>
          <a:xfrm>
            <a:off x="1907704" y="3212976"/>
            <a:ext cx="5325856" cy="237055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130425"/>
            <a:ext cx="7772400" cy="2162671"/>
          </a:xfrm>
        </p:spPr>
        <p:txBody>
          <a:bodyPr>
            <a:noAutofit/>
          </a:bodyPr>
          <a:lstStyle/>
          <a:p>
            <a:r>
              <a:rPr lang="en-GB" sz="6000" b="1" dirty="0" smtClean="0"/>
              <a:t>How can we start our essays?</a:t>
            </a:r>
            <a:endParaRPr lang="en-GB" sz="6000" b="1" dirty="0"/>
          </a:p>
        </p:txBody>
      </p:sp>
      <p:pic>
        <p:nvPicPr>
          <p:cNvPr id="5122" name="Picture 2" descr="C:\Documents and Settings\mcewant-s\Local Settings\Temporary Internet Files\Content.IE5\AE29SS7Q\MC9004419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782577"/>
            <a:ext cx="2160240" cy="255260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mcewant-s\Local Settings\Temporary Internet Files\Content.IE5\WM1I92RL\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421" y="404664"/>
            <a:ext cx="1872208" cy="210623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Documents and Settings\mcewant-s\Local Settings\Temporary Internet Files\Content.IE5\8IY0DQMR\MC9004419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3693162"/>
            <a:ext cx="2800761" cy="270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695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Introduction:</a:t>
            </a:r>
            <a:endParaRPr lang="en-GB" b="1" u="sng" dirty="0"/>
          </a:p>
        </p:txBody>
      </p:sp>
      <p:sp>
        <p:nvSpPr>
          <p:cNvPr id="3" name="Content Placeholder 2"/>
          <p:cNvSpPr>
            <a:spLocks noGrp="1"/>
          </p:cNvSpPr>
          <p:nvPr>
            <p:ph idx="1"/>
          </p:nvPr>
        </p:nvSpPr>
        <p:spPr/>
        <p:txBody>
          <a:bodyPr/>
          <a:lstStyle/>
          <a:p>
            <a:pPr marL="0" indent="0">
              <a:buNone/>
            </a:pPr>
            <a:r>
              <a:rPr lang="en-GB" dirty="0" smtClean="0"/>
              <a:t>The opening of an essay is important.  It should capture the reader’s attention in some way or another.  It should invite the reader to read on and create a sense of interest about the topic.  </a:t>
            </a:r>
          </a:p>
          <a:p>
            <a:pPr marL="0" indent="0">
              <a:buNone/>
            </a:pPr>
            <a:endParaRPr lang="en-GB" dirty="0"/>
          </a:p>
          <a:p>
            <a:pPr marL="0" indent="0" algn="ctr">
              <a:buNone/>
            </a:pPr>
            <a:r>
              <a:rPr lang="en-GB" b="1" dirty="0" smtClean="0"/>
              <a:t>There are many ways you can do this…</a:t>
            </a:r>
            <a:endParaRPr lang="en-GB" b="1" dirty="0"/>
          </a:p>
        </p:txBody>
      </p:sp>
      <p:pic>
        <p:nvPicPr>
          <p:cNvPr id="6146" name="Picture 2" descr="C:\Documents and Settings\mcewant-s\Local Settings\Temporary Internet Files\Content.IE5\599V1N3R\MC9002390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632"/>
            <a:ext cx="1808683" cy="148681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Documents and Settings\mcewant-s\Local Settings\Temporary Internet Files\Content.IE5\R9L4WF2A\MC9001989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3996" y="4941168"/>
            <a:ext cx="2140856" cy="155679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Documents and Settings\mcewant-s\Local Settings\Temporary Internet Files\Content.IE5\546UQTZ3\MC9002120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4934355"/>
            <a:ext cx="1820570" cy="149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033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u="sng" dirty="0" smtClean="0"/>
              <a:t>Proactive</a:t>
            </a:r>
            <a:endParaRPr lang="en-GB" b="1" u="sng" dirty="0"/>
          </a:p>
        </p:txBody>
      </p:sp>
      <p:sp>
        <p:nvSpPr>
          <p:cNvPr id="5" name="Content Placeholder 4"/>
          <p:cNvSpPr>
            <a:spLocks noGrp="1"/>
          </p:cNvSpPr>
          <p:nvPr>
            <p:ph idx="1"/>
          </p:nvPr>
        </p:nvSpPr>
        <p:spPr/>
        <p:txBody>
          <a:bodyPr/>
          <a:lstStyle/>
          <a:p>
            <a:pPr marL="0" indent="0">
              <a:buNone/>
            </a:pPr>
            <a:endParaRPr lang="en-GB" dirty="0" smtClean="0"/>
          </a:p>
          <a:p>
            <a:pPr marL="0" indent="0">
              <a:buNone/>
            </a:pPr>
            <a:r>
              <a:rPr lang="en-GB" b="1" dirty="0" smtClean="0"/>
              <a:t>‘It is difficult to see how anyone can approve of fox hunting.’</a:t>
            </a:r>
            <a:endParaRPr lang="en-GB" b="1" dirty="0"/>
          </a:p>
        </p:txBody>
      </p:sp>
      <p:pic>
        <p:nvPicPr>
          <p:cNvPr id="7170" name="Picture 2" descr="C:\Documents and Settings\mcewant-s\Local Settings\Temporary Internet Files\Content.IE5\VEQI248F\MC9000842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471310"/>
            <a:ext cx="3600400" cy="28820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Documents and Settings\mcewant-s\Local Settings\Temporary Internet Files\Content.IE5\8IY0DQMR\MC9000222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268478"/>
            <a:ext cx="3228726" cy="301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13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Balanced</a:t>
            </a:r>
            <a:endParaRPr lang="en-GB" b="1" u="sng" dirty="0"/>
          </a:p>
        </p:txBody>
      </p:sp>
      <p:sp>
        <p:nvSpPr>
          <p:cNvPr id="3" name="Content Placeholder 2"/>
          <p:cNvSpPr>
            <a:spLocks noGrp="1"/>
          </p:cNvSpPr>
          <p:nvPr>
            <p:ph idx="1"/>
          </p:nvPr>
        </p:nvSpPr>
        <p:spPr/>
        <p:txBody>
          <a:bodyPr/>
          <a:lstStyle/>
          <a:p>
            <a:pPr marL="0" indent="0">
              <a:buNone/>
            </a:pPr>
            <a:r>
              <a:rPr lang="en-GB" b="1" dirty="0" smtClean="0"/>
              <a:t>‘Fox hunting is a subject which people hold strongly contrasting views of.’</a:t>
            </a:r>
          </a:p>
          <a:p>
            <a:pPr marL="0" indent="0">
              <a:buNone/>
            </a:pPr>
            <a:endParaRPr lang="en-GB" b="1" dirty="0"/>
          </a:p>
        </p:txBody>
      </p:sp>
      <p:pic>
        <p:nvPicPr>
          <p:cNvPr id="8194" name="Picture 2" descr="C:\Documents and Settings\mcewant-s\Local Settings\Temporary Internet Files\Content.IE5\BNLLH7W9\MC9002934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284984"/>
            <a:ext cx="4968552" cy="306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4480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Quotation</a:t>
            </a:r>
            <a:endParaRPr lang="en-GB" b="1" u="sng" dirty="0"/>
          </a:p>
        </p:txBody>
      </p:sp>
      <p:sp>
        <p:nvSpPr>
          <p:cNvPr id="3" name="Content Placeholder 2"/>
          <p:cNvSpPr>
            <a:spLocks noGrp="1"/>
          </p:cNvSpPr>
          <p:nvPr>
            <p:ph idx="1"/>
          </p:nvPr>
        </p:nvSpPr>
        <p:spPr/>
        <p:txBody>
          <a:bodyPr/>
          <a:lstStyle/>
          <a:p>
            <a:pPr marL="0" indent="0">
              <a:buNone/>
            </a:pPr>
            <a:r>
              <a:rPr lang="en-GB" b="1" dirty="0" smtClean="0"/>
              <a:t>“Oscar Wilde once described fox hunting as ‘The unspeakable in pursuit of the uneatable.’”</a:t>
            </a:r>
            <a:endParaRPr lang="en-GB" b="1" dirty="0"/>
          </a:p>
        </p:txBody>
      </p:sp>
      <p:pic>
        <p:nvPicPr>
          <p:cNvPr id="9218" name="Picture 2" descr="C:\Documents and Settings\mcewant-s\Local Settings\Temporary Internet Files\Content.IE5\8VM4L0AM\MC9002821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197656"/>
            <a:ext cx="5716892" cy="289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673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Illustration</a:t>
            </a:r>
            <a:endParaRPr lang="en-GB" b="1" u="sng" dirty="0"/>
          </a:p>
        </p:txBody>
      </p:sp>
      <p:sp>
        <p:nvSpPr>
          <p:cNvPr id="3" name="Content Placeholder 2"/>
          <p:cNvSpPr>
            <a:spLocks noGrp="1"/>
          </p:cNvSpPr>
          <p:nvPr>
            <p:ph idx="1"/>
          </p:nvPr>
        </p:nvSpPr>
        <p:spPr/>
        <p:txBody>
          <a:bodyPr/>
          <a:lstStyle/>
          <a:p>
            <a:pPr marL="0" indent="0">
              <a:buNone/>
            </a:pPr>
            <a:r>
              <a:rPr lang="en-GB" b="1" dirty="0" smtClean="0"/>
              <a:t>‘On a glorious autumn morning a terrified, exhausted animal is savaged to death by a pack of baying dogs while a group of expensively dressed humans encourage the dogs in their bloody work.’</a:t>
            </a:r>
            <a:endParaRPr lang="en-GB" b="1" dirty="0"/>
          </a:p>
        </p:txBody>
      </p:sp>
      <p:pic>
        <p:nvPicPr>
          <p:cNvPr id="10242" name="Picture 2" descr="C:\Documents and Settings\mcewant-s\Local Settings\Temporary Internet Files\Content.IE5\AE29SS7Q\MC9004354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3463" y="3717032"/>
            <a:ext cx="2773858" cy="305916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Documents and Settings\mcewant-s\Local Settings\Temporary Internet Files\Content.IE5\599V1N3R\MC9000196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293096"/>
            <a:ext cx="2426160" cy="209453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Documents and Settings\mcewant-s\Local Settings\Temporary Internet Files\Content.IE5\AE29SS7Q\MC9004174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8637" y="5340362"/>
            <a:ext cx="984842" cy="104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64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Anecdote</a:t>
            </a:r>
            <a:endParaRPr lang="en-GB" b="1" u="sng" dirty="0"/>
          </a:p>
        </p:txBody>
      </p:sp>
      <p:sp>
        <p:nvSpPr>
          <p:cNvPr id="3" name="Content Placeholder 2"/>
          <p:cNvSpPr>
            <a:spLocks noGrp="1"/>
          </p:cNvSpPr>
          <p:nvPr>
            <p:ph idx="1"/>
          </p:nvPr>
        </p:nvSpPr>
        <p:spPr/>
        <p:txBody>
          <a:bodyPr/>
          <a:lstStyle/>
          <a:p>
            <a:pPr marL="0" indent="0">
              <a:buNone/>
            </a:pPr>
            <a:r>
              <a:rPr lang="en-GB" b="1" dirty="0" smtClean="0"/>
              <a:t>‘I have always detested fox hunting since I was almost physically sick while watching a television film of the kill at the end of a hunt.’</a:t>
            </a:r>
            <a:endParaRPr lang="en-GB" b="1" dirty="0"/>
          </a:p>
        </p:txBody>
      </p:sp>
      <p:pic>
        <p:nvPicPr>
          <p:cNvPr id="11266" name="Picture 2" descr="C:\Documents and Settings\mcewant-s\Local Settings\Temporary Internet Files\Content.IE5\7168AIWS\MC90043382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573016"/>
            <a:ext cx="24482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Documents and Settings\mcewant-s\Local Settings\Temporary Internet Files\Content.IE5\599V1N3R\MC90044123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645024"/>
            <a:ext cx="3225512"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01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u="sng" dirty="0" smtClean="0"/>
              <a:t>Individual Activity</a:t>
            </a:r>
            <a:endParaRPr lang="en-GB" b="1" u="sng" dirty="0"/>
          </a:p>
        </p:txBody>
      </p:sp>
      <p:sp>
        <p:nvSpPr>
          <p:cNvPr id="3" name="Content Placeholder 2"/>
          <p:cNvSpPr>
            <a:spLocks noGrp="1"/>
          </p:cNvSpPr>
          <p:nvPr>
            <p:ph idx="1"/>
          </p:nvPr>
        </p:nvSpPr>
        <p:spPr>
          <a:xfrm>
            <a:off x="179512" y="1124744"/>
            <a:ext cx="8712968" cy="5001419"/>
          </a:xfrm>
        </p:spPr>
        <p:txBody>
          <a:bodyPr>
            <a:normAutofit/>
          </a:bodyPr>
          <a:lstStyle/>
          <a:p>
            <a:pPr>
              <a:buNone/>
            </a:pPr>
            <a:r>
              <a:rPr lang="en-GB" b="1" dirty="0" smtClean="0"/>
              <a:t>You are now going to write your own introduction.</a:t>
            </a:r>
          </a:p>
          <a:p>
            <a:r>
              <a:rPr lang="en-GB" sz="3000" dirty="0" smtClean="0"/>
              <a:t>You </a:t>
            </a:r>
            <a:r>
              <a:rPr lang="en-GB" sz="3000" b="1" dirty="0" smtClean="0"/>
              <a:t>must</a:t>
            </a:r>
            <a:r>
              <a:rPr lang="en-GB" sz="3000" dirty="0" smtClean="0"/>
              <a:t> use one of the structures we have covered to grab your reader’s attention.</a:t>
            </a:r>
          </a:p>
          <a:p>
            <a:r>
              <a:rPr lang="en-GB" sz="3000" b="1" dirty="0" smtClean="0"/>
              <a:t>Next,</a:t>
            </a:r>
            <a:r>
              <a:rPr lang="en-GB" sz="3000" dirty="0" smtClean="0"/>
              <a:t> you want to tell the reader </a:t>
            </a:r>
            <a:r>
              <a:rPr lang="en-GB" sz="3000" b="1" dirty="0" smtClean="0"/>
              <a:t>what you will be discussing</a:t>
            </a:r>
            <a:r>
              <a:rPr lang="en-GB" sz="3000" dirty="0" smtClean="0"/>
              <a:t> in your essay. In your case, you are looking at the arguments for and against Qatar hosting the 2022 World Cup.</a:t>
            </a:r>
          </a:p>
          <a:p>
            <a:pPr marL="0" indent="0">
              <a:buNone/>
            </a:pPr>
            <a:endParaRPr lang="en-GB" sz="3600" dirty="0"/>
          </a:p>
        </p:txBody>
      </p:sp>
      <p:pic>
        <p:nvPicPr>
          <p:cNvPr id="1026" name="Picture 2" descr="C:\Documents and Settings\mcewant-s\Local Settings\Temporary Internet Files\Content.IE5\546UQTZ3\MC9004134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504099"/>
            <a:ext cx="2219608" cy="23539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mcewant-s\Local Settings\Temporary Internet Files\Content.IE5\WM1I92RL\MC9000886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650514"/>
            <a:ext cx="2209642" cy="178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Paired Activity</a:t>
            </a:r>
            <a:endParaRPr lang="en-GB" b="1" u="sng" dirty="0"/>
          </a:p>
        </p:txBody>
      </p:sp>
      <p:sp>
        <p:nvSpPr>
          <p:cNvPr id="3" name="Content Placeholder 2"/>
          <p:cNvSpPr>
            <a:spLocks noGrp="1"/>
          </p:cNvSpPr>
          <p:nvPr>
            <p:ph idx="1"/>
          </p:nvPr>
        </p:nvSpPr>
        <p:spPr>
          <a:xfrm>
            <a:off x="467544" y="2132856"/>
            <a:ext cx="8229600" cy="4525963"/>
          </a:xfrm>
        </p:spPr>
        <p:txBody>
          <a:bodyPr>
            <a:normAutofit lnSpcReduction="10000"/>
          </a:bodyPr>
          <a:lstStyle/>
          <a:p>
            <a:r>
              <a:rPr lang="en-GB" dirty="0" smtClean="0"/>
              <a:t>Come up with as many issues as you can that are going on in the world at the moment. These issues should have at least two different viewpoints.</a:t>
            </a:r>
          </a:p>
          <a:p>
            <a:endParaRPr lang="en-GB" dirty="0"/>
          </a:p>
          <a:p>
            <a:r>
              <a:rPr lang="en-GB" dirty="0" smtClean="0"/>
              <a:t>Make sure you </a:t>
            </a:r>
            <a:r>
              <a:rPr lang="en-GB" b="1" dirty="0" smtClean="0"/>
              <a:t>both</a:t>
            </a:r>
            <a:r>
              <a:rPr lang="en-GB" dirty="0" smtClean="0"/>
              <a:t> write down your ideas so you each have a copy of them!</a:t>
            </a:r>
          </a:p>
          <a:p>
            <a:pPr marL="0" indent="0">
              <a:buNone/>
            </a:pPr>
            <a:endParaRPr lang="en-GB" dirty="0"/>
          </a:p>
          <a:p>
            <a:pPr marL="0" indent="0">
              <a:buNone/>
            </a:pPr>
            <a:r>
              <a:rPr lang="en-GB" b="1" dirty="0" smtClean="0"/>
              <a:t>HINT: These issues can be local too!</a:t>
            </a:r>
          </a:p>
        </p:txBody>
      </p:sp>
      <p:pic>
        <p:nvPicPr>
          <p:cNvPr id="4098" name="Picture 2" descr="C:\Documents and Settings\mcewant-s\Local Settings\Temporary Internet Files\Content.IE5\LN6Y13WN\MC9003843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7396" y="404664"/>
            <a:ext cx="1767302" cy="16561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mcewant-s\Local Settings\Temporary Internet Files\Content.IE5\WM1I92RL\MC90008895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4664"/>
            <a:ext cx="2376264" cy="14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2207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b="1" u="sng" dirty="0" smtClean="0"/>
              <a:t>Peer Assessment</a:t>
            </a:r>
            <a:endParaRPr lang="en-GB" b="1" u="sng" dirty="0"/>
          </a:p>
        </p:txBody>
      </p:sp>
      <p:sp>
        <p:nvSpPr>
          <p:cNvPr id="3" name="Content Placeholder 2"/>
          <p:cNvSpPr>
            <a:spLocks noGrp="1"/>
          </p:cNvSpPr>
          <p:nvPr>
            <p:ph idx="1"/>
          </p:nvPr>
        </p:nvSpPr>
        <p:spPr>
          <a:xfrm>
            <a:off x="179512" y="1124744"/>
            <a:ext cx="8712968" cy="5001419"/>
          </a:xfrm>
        </p:spPr>
        <p:txBody>
          <a:bodyPr>
            <a:normAutofit/>
          </a:bodyPr>
          <a:lstStyle/>
          <a:p>
            <a:pPr>
              <a:buNone/>
            </a:pPr>
            <a:r>
              <a:rPr lang="en-GB" b="1" dirty="0" smtClean="0"/>
              <a:t>Swap your opening paragraph with a partner.</a:t>
            </a:r>
          </a:p>
          <a:p>
            <a:r>
              <a:rPr lang="en-GB" sz="3000" dirty="0" smtClean="0"/>
              <a:t>Write down </a:t>
            </a:r>
            <a:r>
              <a:rPr lang="en-GB" sz="3000" b="1" dirty="0" smtClean="0"/>
              <a:t>two </a:t>
            </a:r>
            <a:r>
              <a:rPr lang="en-GB" sz="3000" dirty="0" smtClean="0"/>
              <a:t>things your partner has done well.</a:t>
            </a:r>
          </a:p>
          <a:p>
            <a:r>
              <a:rPr lang="en-GB" sz="3000" b="1" dirty="0" smtClean="0"/>
              <a:t>Next,</a:t>
            </a:r>
            <a:r>
              <a:rPr lang="en-GB" sz="3000" dirty="0" smtClean="0"/>
              <a:t> write down </a:t>
            </a:r>
            <a:r>
              <a:rPr lang="en-GB" sz="3000" b="1" dirty="0" smtClean="0"/>
              <a:t>one </a:t>
            </a:r>
            <a:r>
              <a:rPr lang="en-GB" sz="3000" dirty="0" smtClean="0"/>
              <a:t>point for improvement. </a:t>
            </a:r>
          </a:p>
          <a:p>
            <a:r>
              <a:rPr lang="en-GB" sz="3000" b="1" dirty="0" smtClean="0"/>
              <a:t>Remember: be specific! Phrases like ‘It’s good’ or ‘It’s rubbish’ are not helpful. What in particular did you like/could be improved?</a:t>
            </a:r>
            <a:endParaRPr lang="en-GB" sz="3000" dirty="0" smtClean="0"/>
          </a:p>
          <a:p>
            <a:pPr marL="0" indent="0">
              <a:buNone/>
            </a:pPr>
            <a:endParaRPr lang="en-GB" sz="3600" dirty="0"/>
          </a:p>
        </p:txBody>
      </p:sp>
      <p:pic>
        <p:nvPicPr>
          <p:cNvPr id="61442" name="Picture 2" descr="http://t3.gstatic.com/images?q=tbn:ANd9GcRSGbZOxvu_P_UXTYXS7Y1yqufiZONJDvEbDMOq6WACp8puPSjdCQ">
            <a:hlinkClick r:id="rId2"/>
          </p:cNvPr>
          <p:cNvPicPr>
            <a:picLocks noChangeAspect="1" noChangeArrowheads="1"/>
          </p:cNvPicPr>
          <p:nvPr/>
        </p:nvPicPr>
        <p:blipFill>
          <a:blip r:embed="rId3" cstate="print"/>
          <a:srcRect/>
          <a:stretch>
            <a:fillRect/>
          </a:stretch>
        </p:blipFill>
        <p:spPr bwMode="auto">
          <a:xfrm>
            <a:off x="5220072" y="3933056"/>
            <a:ext cx="2628900" cy="2552700"/>
          </a:xfrm>
          <a:prstGeom prst="rect">
            <a:avLst/>
          </a:prstGeom>
          <a:noFill/>
        </p:spPr>
      </p:pic>
    </p:spTree>
    <p:extLst>
      <p:ext uri="{BB962C8B-B14F-4D97-AF65-F5344CB8AC3E}">
        <p14:creationId xmlns:p14="http://schemas.microsoft.com/office/powerpoint/2010/main" val="119557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smtClean="0"/>
              <a:t>1/4/14</a:t>
            </a:r>
            <a:r>
              <a:rPr lang="en-GB" b="1" dirty="0" smtClean="0"/>
              <a:t>    </a:t>
            </a:r>
            <a:r>
              <a:rPr lang="en-GB" b="1" u="sng" dirty="0" smtClean="0"/>
              <a:t>Essay Structure 2</a:t>
            </a:r>
            <a:endParaRPr lang="en-GB" b="1" u="sng" dirty="0"/>
          </a:p>
        </p:txBody>
      </p:sp>
      <p:sp>
        <p:nvSpPr>
          <p:cNvPr id="3" name="Content Placeholder 2"/>
          <p:cNvSpPr>
            <a:spLocks noGrp="1"/>
          </p:cNvSpPr>
          <p:nvPr>
            <p:ph idx="1"/>
          </p:nvPr>
        </p:nvSpPr>
        <p:spPr>
          <a:xfrm>
            <a:off x="457200" y="1340768"/>
            <a:ext cx="7283152" cy="5517232"/>
          </a:xfrm>
        </p:spPr>
        <p:txBody>
          <a:bodyPr>
            <a:normAutofit/>
          </a:bodyPr>
          <a:lstStyle/>
          <a:p>
            <a:pPr marL="0" indent="0" algn="ctr">
              <a:lnSpc>
                <a:spcPct val="80000"/>
              </a:lnSpc>
              <a:spcBef>
                <a:spcPts val="0"/>
              </a:spcBef>
              <a:buNone/>
            </a:pPr>
            <a:r>
              <a:rPr lang="en-GB" sz="3600" b="1" dirty="0" smtClean="0">
                <a:solidFill>
                  <a:srgbClr val="000000"/>
                </a:solidFill>
              </a:rPr>
              <a:t>TP: Good writers link their ideas well</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gn="ctr">
              <a:lnSpc>
                <a:spcPct val="80000"/>
              </a:lnSpc>
              <a:spcBef>
                <a:spcPts val="0"/>
              </a:spcBef>
              <a:buNone/>
            </a:pPr>
            <a:r>
              <a:rPr lang="en-GB" sz="3600" b="1" dirty="0" smtClean="0">
                <a:solidFill>
                  <a:srgbClr val="FF0000"/>
                </a:solidFill>
              </a:rPr>
              <a:t>Bell work: What are the different structures you could use for your discursive essay?</a:t>
            </a:r>
            <a:endParaRPr lang="en-GB" dirty="0"/>
          </a:p>
        </p:txBody>
      </p:sp>
      <p:pic>
        <p:nvPicPr>
          <p:cNvPr id="5" name="Picture 4" descr="C:\Documents and Settings\mcewant-s\Local Settings\Temporary Internet Files\Content.IE5\WM1I92RL\MC9000886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085" y="0"/>
            <a:ext cx="1706915" cy="1712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Documents and Settings\mcewant-s\Local Settings\Temporary Internet Files\Content.IE5\KV7XO5CC\MC9002394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869160"/>
            <a:ext cx="1508760" cy="17583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Documents and Settings\mcewant-s\Local Settings\Temporary Internet Files\Content.IE5\BNLLH7W9\MC9003256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4581128"/>
            <a:ext cx="1332281" cy="183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1369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smtClean="0"/>
              <a:t>1/4/14</a:t>
            </a:r>
            <a:r>
              <a:rPr lang="en-GB" b="1" dirty="0" smtClean="0"/>
              <a:t>    </a:t>
            </a:r>
            <a:r>
              <a:rPr lang="en-GB" b="1" u="sng" dirty="0" smtClean="0"/>
              <a:t>Essay Structure 2</a:t>
            </a:r>
            <a:endParaRPr lang="en-GB" b="1" u="sng" dirty="0"/>
          </a:p>
        </p:txBody>
      </p:sp>
      <p:sp>
        <p:nvSpPr>
          <p:cNvPr id="3" name="Content Placeholder 2"/>
          <p:cNvSpPr>
            <a:spLocks noGrp="1"/>
          </p:cNvSpPr>
          <p:nvPr>
            <p:ph idx="1"/>
          </p:nvPr>
        </p:nvSpPr>
        <p:spPr>
          <a:xfrm>
            <a:off x="457200" y="1340768"/>
            <a:ext cx="7283152" cy="5517232"/>
          </a:xfrm>
        </p:spPr>
        <p:txBody>
          <a:bodyPr>
            <a:normAutofit/>
          </a:bodyPr>
          <a:lstStyle/>
          <a:p>
            <a:pPr marL="0" indent="0" algn="ctr">
              <a:lnSpc>
                <a:spcPct val="80000"/>
              </a:lnSpc>
              <a:spcBef>
                <a:spcPts val="0"/>
              </a:spcBef>
              <a:buNone/>
            </a:pPr>
            <a:r>
              <a:rPr lang="en-GB" sz="3600" b="1" dirty="0" smtClean="0">
                <a:solidFill>
                  <a:srgbClr val="000000"/>
                </a:solidFill>
              </a:rPr>
              <a:t>TP: Good writers link their ideas well</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gn="ctr">
              <a:lnSpc>
                <a:spcPct val="80000"/>
              </a:lnSpc>
              <a:spcBef>
                <a:spcPts val="0"/>
              </a:spcBef>
              <a:buNone/>
            </a:pPr>
            <a:r>
              <a:rPr lang="en-GB" sz="3600" b="1" dirty="0" smtClean="0">
                <a:solidFill>
                  <a:srgbClr val="FF0000"/>
                </a:solidFill>
              </a:rPr>
              <a:t>Bell work: What are the different types of opening you could use for your discursive essay?</a:t>
            </a:r>
            <a:endParaRPr lang="en-GB" dirty="0"/>
          </a:p>
        </p:txBody>
      </p:sp>
      <p:pic>
        <p:nvPicPr>
          <p:cNvPr id="5" name="Picture 4" descr="C:\Documents and Settings\mcewant-s\Local Settings\Temporary Internet Files\Content.IE5\WM1I92RL\MC9000886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085" y="0"/>
            <a:ext cx="1706915" cy="1712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Documents and Settings\mcewant-s\Local Settings\Temporary Internet Files\Content.IE5\KV7XO5CC\MC9002394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869160"/>
            <a:ext cx="1508760" cy="17583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Documents and Settings\mcewant-s\Local Settings\Temporary Internet Files\Content.IE5\BNLLH7W9\MC9003256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4581128"/>
            <a:ext cx="1332281" cy="183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894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Linking Ideas in a Discursive Essay</a:t>
            </a:r>
            <a:endParaRPr lang="en-GB" b="1" u="sng" dirty="0"/>
          </a:p>
        </p:txBody>
      </p:sp>
      <p:sp>
        <p:nvSpPr>
          <p:cNvPr id="3" name="Content Placeholder 2"/>
          <p:cNvSpPr>
            <a:spLocks noGrp="1"/>
          </p:cNvSpPr>
          <p:nvPr>
            <p:ph idx="1"/>
          </p:nvPr>
        </p:nvSpPr>
        <p:spPr>
          <a:xfrm>
            <a:off x="457200" y="1600200"/>
            <a:ext cx="8229600" cy="5141168"/>
          </a:xfrm>
        </p:spPr>
        <p:txBody>
          <a:bodyPr>
            <a:normAutofit/>
          </a:bodyPr>
          <a:lstStyle/>
          <a:p>
            <a:r>
              <a:rPr lang="en-US" dirty="0"/>
              <a:t>Any well-written piece of discursive writing will </a:t>
            </a:r>
            <a:r>
              <a:rPr lang="en-US" b="1" dirty="0"/>
              <a:t>flow as one continuous </a:t>
            </a:r>
            <a:r>
              <a:rPr lang="en-US" b="1" dirty="0" smtClean="0"/>
              <a:t>piece</a:t>
            </a:r>
            <a:r>
              <a:rPr lang="en-US" dirty="0" smtClean="0"/>
              <a:t>, </a:t>
            </a:r>
            <a:r>
              <a:rPr lang="en-US" dirty="0"/>
              <a:t>despite being made up of three or four different arguments. </a:t>
            </a:r>
            <a:endParaRPr lang="en-GB" dirty="0"/>
          </a:p>
          <a:p>
            <a:r>
              <a:rPr lang="en-US" dirty="0"/>
              <a:t>One of the techniques which can help you to achieve this effectively is the use of </a:t>
            </a:r>
            <a:r>
              <a:rPr lang="en-US" b="1" dirty="0"/>
              <a:t>linking words.</a:t>
            </a:r>
            <a:r>
              <a:rPr lang="en-US" dirty="0"/>
              <a:t> These words are usually used at the beginning of a new paragraph but can also be used to link ideas within a paragraph.</a:t>
            </a:r>
            <a:br>
              <a:rPr lang="en-US" dirty="0"/>
            </a:br>
            <a:endParaRPr lang="en-GB" dirty="0"/>
          </a:p>
          <a:p>
            <a:endParaRPr lang="en-GB" dirty="0"/>
          </a:p>
        </p:txBody>
      </p:sp>
    </p:spTree>
    <p:extLst>
      <p:ext uri="{BB962C8B-B14F-4D97-AF65-F5344CB8AC3E}">
        <p14:creationId xmlns:p14="http://schemas.microsoft.com/office/powerpoint/2010/main" val="15102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Pair Activity</a:t>
            </a:r>
            <a:endParaRPr lang="en-GB" b="1" u="sng" dirty="0"/>
          </a:p>
        </p:txBody>
      </p:sp>
      <p:sp>
        <p:nvSpPr>
          <p:cNvPr id="3" name="Content Placeholder 2"/>
          <p:cNvSpPr>
            <a:spLocks noGrp="1"/>
          </p:cNvSpPr>
          <p:nvPr>
            <p:ph idx="1"/>
          </p:nvPr>
        </p:nvSpPr>
        <p:spPr>
          <a:xfrm>
            <a:off x="323528" y="1916832"/>
            <a:ext cx="8229600" cy="4209331"/>
          </a:xfrm>
        </p:spPr>
        <p:txBody>
          <a:bodyPr>
            <a:normAutofit/>
          </a:bodyPr>
          <a:lstStyle/>
          <a:p>
            <a:pPr marL="914400" lvl="2" indent="0" algn="ctr">
              <a:buNone/>
            </a:pPr>
            <a:r>
              <a:rPr lang="en-US" sz="4400" b="1" dirty="0" smtClean="0"/>
              <a:t>Write down as many examples of linking words/phrases as you can think of.</a:t>
            </a:r>
            <a:endParaRPr lang="en-GB" sz="4400" b="1" dirty="0"/>
          </a:p>
        </p:txBody>
      </p:sp>
      <p:pic>
        <p:nvPicPr>
          <p:cNvPr id="6" name="Picture 2" descr="C:\Documents and Settings\mcewant-s\Local Settings\Temporary Internet Files\Content.IE5\WM1I92RL\MC9000889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2376264" cy="14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9765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54424635"/>
              </p:ext>
            </p:extLst>
          </p:nvPr>
        </p:nvGraphicFramePr>
        <p:xfrm>
          <a:off x="467544" y="188640"/>
          <a:ext cx="8229600" cy="6563305"/>
        </p:xfrm>
        <a:graphic>
          <a:graphicData uri="http://schemas.openxmlformats.org/drawingml/2006/table">
            <a:tbl>
              <a:tblPr firstRow="1" bandRow="1">
                <a:tableStyleId>{93296810-A885-4BE3-A3E7-6D5BEEA58F35}</a:tableStyleId>
              </a:tblPr>
              <a:tblGrid>
                <a:gridCol w="4114800"/>
                <a:gridCol w="4114800"/>
              </a:tblGrid>
              <a:tr h="514790">
                <a:tc>
                  <a:txBody>
                    <a:bodyPr/>
                    <a:lstStyle/>
                    <a:p>
                      <a:endParaRPr lang="en-GB" dirty="0"/>
                    </a:p>
                  </a:txBody>
                  <a:tcPr/>
                </a:tc>
                <a:tc>
                  <a:txBody>
                    <a:bodyPr/>
                    <a:lstStyle/>
                    <a:p>
                      <a:endParaRPr lang="en-GB" dirty="0"/>
                    </a:p>
                  </a:txBody>
                  <a:tcPr/>
                </a:tc>
              </a:tr>
              <a:tr h="1269346">
                <a:tc>
                  <a:txBody>
                    <a:bodyPr/>
                    <a:lstStyle/>
                    <a:p>
                      <a:r>
                        <a:rPr lang="en-GB" sz="2000" b="1" dirty="0" smtClean="0"/>
                        <a:t>Same Line of Thought:</a:t>
                      </a:r>
                      <a:endParaRPr lang="en-GB" sz="2000" b="1" dirty="0"/>
                    </a:p>
                  </a:txBody>
                  <a:tcPr/>
                </a:tc>
                <a:tc>
                  <a:txBody>
                    <a:bodyPr/>
                    <a:lstStyle/>
                    <a:p>
                      <a:r>
                        <a:rPr lang="en-GB" sz="2000" b="1" dirty="0" smtClean="0"/>
                        <a:t>and, firstly, secondly,</a:t>
                      </a:r>
                      <a:r>
                        <a:rPr lang="en-GB" sz="2000" b="1" baseline="0" dirty="0" smtClean="0"/>
                        <a:t> next, furthermore, likewise, in addition, similarly, also, moreover, etc.</a:t>
                      </a:r>
                      <a:endParaRPr lang="en-GB" sz="2000" b="1" dirty="0"/>
                    </a:p>
                  </a:txBody>
                  <a:tcPr/>
                </a:tc>
              </a:tr>
              <a:tr h="1269346">
                <a:tc>
                  <a:txBody>
                    <a:bodyPr/>
                    <a:lstStyle/>
                    <a:p>
                      <a:r>
                        <a:rPr lang="en-GB" sz="2000" b="1" dirty="0" smtClean="0"/>
                        <a:t>Contrasting</a:t>
                      </a:r>
                      <a:r>
                        <a:rPr lang="en-GB" sz="2000" b="1" baseline="0" dirty="0" smtClean="0"/>
                        <a:t> Ideas:</a:t>
                      </a:r>
                      <a:endParaRPr lang="en-GB" sz="2000" b="1" dirty="0"/>
                    </a:p>
                  </a:txBody>
                  <a:tcPr/>
                </a:tc>
                <a:tc>
                  <a:txBody>
                    <a:bodyPr/>
                    <a:lstStyle/>
                    <a:p>
                      <a:r>
                        <a:rPr lang="en-GB" sz="2000" b="1" dirty="0" smtClean="0"/>
                        <a:t>yet, on the other hand, nevertheless, however, although, conversely,</a:t>
                      </a:r>
                      <a:r>
                        <a:rPr lang="en-GB" sz="2000" b="1" baseline="0" dirty="0" smtClean="0"/>
                        <a:t> otherwise, on the contrary.</a:t>
                      </a:r>
                      <a:endParaRPr lang="en-GB" sz="2000" b="1" dirty="0"/>
                    </a:p>
                  </a:txBody>
                  <a:tcPr/>
                </a:tc>
              </a:tr>
              <a:tr h="1269346">
                <a:tc>
                  <a:txBody>
                    <a:bodyPr/>
                    <a:lstStyle/>
                    <a:p>
                      <a:r>
                        <a:rPr lang="en-GB" sz="2000" b="1" dirty="0" smtClean="0"/>
                        <a:t>Further</a:t>
                      </a:r>
                      <a:r>
                        <a:rPr lang="en-GB" sz="2000" b="1" baseline="0" dirty="0" smtClean="0"/>
                        <a:t> Examples:</a:t>
                      </a:r>
                      <a:endParaRPr lang="en-GB" sz="2000" b="1" dirty="0"/>
                    </a:p>
                  </a:txBody>
                  <a:tcPr/>
                </a:tc>
                <a:tc>
                  <a:txBody>
                    <a:bodyPr/>
                    <a:lstStyle/>
                    <a:p>
                      <a:r>
                        <a:rPr lang="en-GB" sz="2000" b="1" dirty="0" smtClean="0"/>
                        <a:t>because,</a:t>
                      </a:r>
                      <a:r>
                        <a:rPr lang="en-GB" sz="2000" b="1" baseline="0" dirty="0" smtClean="0"/>
                        <a:t> for instance, since, for example, so that, despite the fact that, accordingly, although, if, though, unless.</a:t>
                      </a:r>
                      <a:endParaRPr lang="en-GB" sz="2000" b="1" dirty="0"/>
                    </a:p>
                  </a:txBody>
                  <a:tcPr/>
                </a:tc>
              </a:tr>
              <a:tr h="888543">
                <a:tc>
                  <a:txBody>
                    <a:bodyPr/>
                    <a:lstStyle/>
                    <a:p>
                      <a:r>
                        <a:rPr lang="en-GB" sz="2000" b="1" dirty="0" smtClean="0"/>
                        <a:t>Definite Statements:</a:t>
                      </a:r>
                      <a:endParaRPr lang="en-GB" sz="2000" b="1" dirty="0"/>
                    </a:p>
                  </a:txBody>
                  <a:tcPr/>
                </a:tc>
                <a:tc>
                  <a:txBody>
                    <a:bodyPr/>
                    <a:lstStyle/>
                    <a:p>
                      <a:r>
                        <a:rPr lang="en-GB" sz="2000" b="1" dirty="0" smtClean="0"/>
                        <a:t>without question, without doubt, unquestionably,</a:t>
                      </a:r>
                      <a:r>
                        <a:rPr lang="en-GB" sz="2000" b="1" baseline="0" dirty="0" smtClean="0"/>
                        <a:t> absolutely.</a:t>
                      </a:r>
                      <a:endParaRPr lang="en-GB" sz="2000" b="1" dirty="0"/>
                    </a:p>
                  </a:txBody>
                  <a:tcPr/>
                </a:tc>
              </a:tr>
              <a:tr h="1269346">
                <a:tc>
                  <a:txBody>
                    <a:bodyPr/>
                    <a:lstStyle/>
                    <a:p>
                      <a:r>
                        <a:rPr lang="en-GB" sz="2000" b="1" dirty="0" smtClean="0"/>
                        <a:t>Conclusion/Summary:</a:t>
                      </a:r>
                      <a:endParaRPr lang="en-GB" sz="2000" b="1" dirty="0"/>
                    </a:p>
                  </a:txBody>
                  <a:tcPr/>
                </a:tc>
                <a:tc>
                  <a:txBody>
                    <a:bodyPr/>
                    <a:lstStyle/>
                    <a:p>
                      <a:r>
                        <a:rPr lang="en-GB" sz="2000" b="1" dirty="0" smtClean="0"/>
                        <a:t>thus, therefore, consequently, accordingly, in retrospect, hence, in conclusion,</a:t>
                      </a:r>
                      <a:r>
                        <a:rPr lang="en-GB" sz="2000" b="1" baseline="0" dirty="0" smtClean="0"/>
                        <a:t> in brief, as a result, overall.</a:t>
                      </a:r>
                      <a:endParaRPr lang="en-GB" sz="2000" b="1" dirty="0"/>
                    </a:p>
                  </a:txBody>
                  <a:tcPr/>
                </a:tc>
              </a:tr>
            </a:tbl>
          </a:graphicData>
        </a:graphic>
      </p:graphicFrame>
    </p:spTree>
    <p:extLst>
      <p:ext uri="{BB962C8B-B14F-4D97-AF65-F5344CB8AC3E}">
        <p14:creationId xmlns:p14="http://schemas.microsoft.com/office/powerpoint/2010/main" val="24704078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Expression and Tone </a:t>
            </a:r>
            <a:endParaRPr lang="en-GB" b="1" u="sng" dirty="0"/>
          </a:p>
        </p:txBody>
      </p:sp>
      <p:sp>
        <p:nvSpPr>
          <p:cNvPr id="3" name="Content Placeholder 2"/>
          <p:cNvSpPr>
            <a:spLocks noGrp="1"/>
          </p:cNvSpPr>
          <p:nvPr>
            <p:ph idx="1"/>
          </p:nvPr>
        </p:nvSpPr>
        <p:spPr/>
        <p:txBody>
          <a:bodyPr/>
          <a:lstStyle/>
          <a:p>
            <a:r>
              <a:rPr lang="en-US" dirty="0"/>
              <a:t>It is important when you write a discursive essay to write in </a:t>
            </a:r>
            <a:r>
              <a:rPr lang="en-US" dirty="0" smtClean="0"/>
              <a:t>a </a:t>
            </a:r>
            <a:r>
              <a:rPr lang="en-US" dirty="0"/>
              <a:t>formal way.</a:t>
            </a:r>
          </a:p>
          <a:p>
            <a:r>
              <a:rPr lang="en-US" dirty="0"/>
              <a:t>You should not use an informal style to write a discursive essay.</a:t>
            </a:r>
          </a:p>
          <a:p>
            <a:pPr marL="0" indent="0">
              <a:buNone/>
            </a:pPr>
            <a:endParaRPr lang="en-GB" dirty="0"/>
          </a:p>
        </p:txBody>
      </p:sp>
      <p:pic>
        <p:nvPicPr>
          <p:cNvPr id="4098" name="Picture 2" descr="C:\Documents and Settings\mcewant-s\Local Settings\Temporary Internet Files\Content.IE5\WM1I92RL\MC9000487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861048"/>
            <a:ext cx="2698340" cy="280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50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372799"/>
            <a:ext cx="7772400" cy="3938952"/>
          </a:xfrm>
        </p:spPr>
        <p:txBody>
          <a:bodyPr anchor="t">
            <a:noAutofit/>
          </a:bodyPr>
          <a:lstStyle/>
          <a:p>
            <a:r>
              <a:rPr lang="en-US" dirty="0" smtClean="0"/>
              <a:t>Why is it important to write your essay in a formal style? </a:t>
            </a:r>
            <a:endParaRPr lang="en-GB" dirty="0"/>
          </a:p>
        </p:txBody>
      </p:sp>
      <p:sp>
        <p:nvSpPr>
          <p:cNvPr id="6" name="TextBox 5"/>
          <p:cNvSpPr txBox="1"/>
          <p:nvPr/>
        </p:nvSpPr>
        <p:spPr>
          <a:xfrm>
            <a:off x="2051720" y="830793"/>
            <a:ext cx="4104456" cy="769441"/>
          </a:xfrm>
          <a:prstGeom prst="rect">
            <a:avLst/>
          </a:prstGeom>
          <a:noFill/>
        </p:spPr>
        <p:txBody>
          <a:bodyPr wrap="square" rtlCol="0">
            <a:spAutoFit/>
          </a:bodyPr>
          <a:lstStyle/>
          <a:p>
            <a:r>
              <a:rPr lang="en-GB" sz="4400" b="1" u="sng" dirty="0" smtClean="0">
                <a:solidFill>
                  <a:prstClr val="black"/>
                </a:solidFill>
              </a:rPr>
              <a:t>Discussion Task</a:t>
            </a:r>
            <a:endParaRPr lang="en-GB" sz="4400" b="1" u="sng" dirty="0">
              <a:solidFill>
                <a:prstClr val="black"/>
              </a:solidFill>
            </a:endParaRPr>
          </a:p>
        </p:txBody>
      </p:sp>
      <p:pic>
        <p:nvPicPr>
          <p:cNvPr id="1030" name="Picture 6" descr="http://new.coolclassroom.org/img/adventure/asp_cl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8227"/>
            <a:ext cx="2999064" cy="231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8385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smtClean="0"/>
              <a:t>1/4/14</a:t>
            </a:r>
            <a:r>
              <a:rPr lang="en-GB" b="1" dirty="0" smtClean="0"/>
              <a:t>    </a:t>
            </a:r>
            <a:r>
              <a:rPr lang="en-GB" b="1" u="sng" dirty="0" smtClean="0"/>
              <a:t>Essay Structure 3</a:t>
            </a:r>
            <a:endParaRPr lang="en-GB" b="1" u="sng" dirty="0"/>
          </a:p>
        </p:txBody>
      </p:sp>
      <p:sp>
        <p:nvSpPr>
          <p:cNvPr id="3" name="Content Placeholder 2"/>
          <p:cNvSpPr>
            <a:spLocks noGrp="1"/>
          </p:cNvSpPr>
          <p:nvPr>
            <p:ph idx="1"/>
          </p:nvPr>
        </p:nvSpPr>
        <p:spPr>
          <a:xfrm>
            <a:off x="457200" y="1340768"/>
            <a:ext cx="7283152" cy="5517232"/>
          </a:xfrm>
        </p:spPr>
        <p:txBody>
          <a:bodyPr>
            <a:normAutofit/>
          </a:bodyPr>
          <a:lstStyle/>
          <a:p>
            <a:pPr marL="0" indent="0" algn="ctr">
              <a:lnSpc>
                <a:spcPct val="80000"/>
              </a:lnSpc>
              <a:spcBef>
                <a:spcPts val="0"/>
              </a:spcBef>
              <a:buNone/>
            </a:pPr>
            <a:r>
              <a:rPr lang="en-GB" sz="3600" b="1" dirty="0" smtClean="0">
                <a:solidFill>
                  <a:srgbClr val="000000"/>
                </a:solidFill>
              </a:rPr>
              <a:t>TP: Good writers write in a formal style and link their ideas well</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gn="ctr">
              <a:lnSpc>
                <a:spcPct val="80000"/>
              </a:lnSpc>
              <a:spcBef>
                <a:spcPts val="0"/>
              </a:spcBef>
              <a:buNone/>
            </a:pPr>
            <a:r>
              <a:rPr lang="en-GB" sz="3600" b="1" dirty="0" smtClean="0">
                <a:solidFill>
                  <a:srgbClr val="FF0000"/>
                </a:solidFill>
              </a:rPr>
              <a:t>Bell work: How can we link the paragraphs in a discursive essay? Give some examples.</a:t>
            </a:r>
            <a:endParaRPr lang="en-GB" dirty="0"/>
          </a:p>
        </p:txBody>
      </p:sp>
      <p:pic>
        <p:nvPicPr>
          <p:cNvPr id="5" name="Picture 4" descr="C:\Documents and Settings\mcewant-s\Local Settings\Temporary Internet Files\Content.IE5\WM1I92RL\MC9000886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085" y="0"/>
            <a:ext cx="1706915" cy="1712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Documents and Settings\mcewant-s\Local Settings\Temporary Internet Files\Content.IE5\KV7XO5CC\MC9002394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869160"/>
            <a:ext cx="1508760" cy="17583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Documents and Settings\mcewant-s\Local Settings\Temporary Internet Files\Content.IE5\BNLLH7W9\MC9003256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4581128"/>
            <a:ext cx="1332281" cy="183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4251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1209476"/>
              </p:ext>
            </p:extLst>
          </p:nvPr>
        </p:nvGraphicFramePr>
        <p:xfrm>
          <a:off x="899592" y="404664"/>
          <a:ext cx="7128792" cy="6048676"/>
        </p:xfrm>
        <a:graphic>
          <a:graphicData uri="http://schemas.openxmlformats.org/drawingml/2006/table">
            <a:tbl>
              <a:tblPr/>
              <a:tblGrid>
                <a:gridCol w="3212092"/>
                <a:gridCol w="3916700"/>
              </a:tblGrid>
              <a:tr h="989976">
                <a:tc>
                  <a:txBody>
                    <a:bodyPr/>
                    <a:lstStyle/>
                    <a:p>
                      <a:pPr algn="ctr">
                        <a:lnSpc>
                          <a:spcPct val="115000"/>
                        </a:lnSpc>
                        <a:spcAft>
                          <a:spcPts val="1000"/>
                        </a:spcAft>
                      </a:pPr>
                      <a:r>
                        <a:rPr lang="en-GB" sz="2000" b="1" u="sng" dirty="0" smtClean="0">
                          <a:effectLst/>
                          <a:latin typeface="+mn-lt"/>
                          <a:ea typeface="Calibri"/>
                          <a:cs typeface="Times New Roman"/>
                        </a:rPr>
                        <a:t>Do</a:t>
                      </a:r>
                    </a:p>
                  </a:txBody>
                  <a:tcPr marL="67026" marR="67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2000" b="1" u="none" strike="noStrike" dirty="0">
                          <a:effectLst/>
                          <a:latin typeface="+mn-lt"/>
                          <a:ea typeface="Calibri"/>
                          <a:cs typeface="Times New Roman"/>
                        </a:rPr>
                        <a:t> </a:t>
                      </a:r>
                      <a:r>
                        <a:rPr lang="en-GB" sz="2000" b="1" u="sng" dirty="0" smtClean="0">
                          <a:effectLst/>
                          <a:latin typeface="+mn-lt"/>
                          <a:cs typeface="Times New Roman"/>
                        </a:rPr>
                        <a:t>Do </a:t>
                      </a:r>
                      <a:r>
                        <a:rPr lang="en-GB" sz="2000" b="1" u="sng" dirty="0">
                          <a:effectLst/>
                          <a:latin typeface="+mn-lt"/>
                          <a:cs typeface="Times New Roman"/>
                        </a:rPr>
                        <a:t>not use </a:t>
                      </a:r>
                      <a:endParaRPr lang="en-GB" sz="2000" b="1" dirty="0">
                        <a:effectLst/>
                        <a:latin typeface="+mn-lt"/>
                        <a:cs typeface="Times New Roman"/>
                      </a:endParaRPr>
                    </a:p>
                  </a:txBody>
                  <a:tcPr marL="67026" marR="67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4675">
                <a:tc>
                  <a:txBody>
                    <a:bodyPr/>
                    <a:lstStyle/>
                    <a:p>
                      <a:pPr>
                        <a:lnSpc>
                          <a:spcPct val="115000"/>
                        </a:lnSpc>
                        <a:spcAft>
                          <a:spcPts val="1000"/>
                        </a:spcAft>
                      </a:pPr>
                      <a:r>
                        <a:rPr lang="en-GB" sz="2000" b="1" dirty="0">
                          <a:effectLst/>
                          <a:latin typeface="+mn-lt"/>
                          <a:ea typeface="Calibri"/>
                          <a:cs typeface="Times New Roman"/>
                        </a:rPr>
                        <a:t> </a:t>
                      </a:r>
                      <a:endParaRPr lang="en-GB" sz="2000" dirty="0">
                        <a:effectLst/>
                        <a:latin typeface="+mn-lt"/>
                        <a:ea typeface="Calibri"/>
                        <a:cs typeface="Times New Roman"/>
                      </a:endParaRPr>
                    </a:p>
                    <a:p>
                      <a:pPr>
                        <a:lnSpc>
                          <a:spcPct val="115000"/>
                        </a:lnSpc>
                        <a:spcAft>
                          <a:spcPts val="1000"/>
                        </a:spcAft>
                      </a:pPr>
                      <a:r>
                        <a:rPr lang="en-GB" sz="2000" b="1" dirty="0">
                          <a:effectLst/>
                          <a:latin typeface="+mn-lt"/>
                          <a:ea typeface="Calibri"/>
                          <a:cs typeface="Times New Roman"/>
                        </a:rPr>
                        <a:t>Write in proper, complete sentences</a:t>
                      </a:r>
                      <a:endParaRPr lang="en-GB" sz="2000" dirty="0">
                        <a:effectLst/>
                        <a:latin typeface="+mn-lt"/>
                        <a:ea typeface="Calibri"/>
                        <a:cs typeface="Times New Roman"/>
                      </a:endParaRPr>
                    </a:p>
                  </a:txBody>
                  <a:tcPr marL="67026" marR="67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b="1" dirty="0">
                          <a:effectLst/>
                          <a:latin typeface="+mn-lt"/>
                          <a:ea typeface="Calibri"/>
                          <a:cs typeface="Times New Roman"/>
                        </a:rPr>
                        <a:t> </a:t>
                      </a:r>
                      <a:endParaRPr lang="en-GB" sz="2000" dirty="0">
                        <a:effectLst/>
                        <a:latin typeface="+mn-lt"/>
                        <a:ea typeface="Calibri"/>
                        <a:cs typeface="Times New Roman"/>
                      </a:endParaRPr>
                    </a:p>
                    <a:p>
                      <a:pPr>
                        <a:lnSpc>
                          <a:spcPct val="115000"/>
                        </a:lnSpc>
                        <a:spcAft>
                          <a:spcPts val="1000"/>
                        </a:spcAft>
                      </a:pPr>
                      <a:r>
                        <a:rPr lang="en-GB" sz="2000" b="1" dirty="0">
                          <a:effectLst/>
                          <a:latin typeface="+mn-lt"/>
                          <a:ea typeface="Calibri"/>
                          <a:cs typeface="Times New Roman"/>
                        </a:rPr>
                        <a:t>Abbreviations (i.e./e.g./etc./UK/&amp;)</a:t>
                      </a:r>
                      <a:endParaRPr lang="en-GB" sz="2000" dirty="0">
                        <a:effectLst/>
                        <a:latin typeface="+mn-lt"/>
                        <a:ea typeface="Calibri"/>
                        <a:cs typeface="Times New Roman"/>
                      </a:endParaRPr>
                    </a:p>
                  </a:txBody>
                  <a:tcPr marL="67026" marR="67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4675">
                <a:tc>
                  <a:txBody>
                    <a:bodyPr/>
                    <a:lstStyle/>
                    <a:p>
                      <a:pPr>
                        <a:lnSpc>
                          <a:spcPct val="115000"/>
                        </a:lnSpc>
                        <a:spcAft>
                          <a:spcPts val="1000"/>
                        </a:spcAft>
                      </a:pPr>
                      <a:r>
                        <a:rPr lang="en-GB" sz="2000" b="1" dirty="0">
                          <a:effectLst/>
                          <a:latin typeface="+mn-lt"/>
                          <a:ea typeface="Calibri"/>
                          <a:cs typeface="Times New Roman"/>
                        </a:rPr>
                        <a:t> </a:t>
                      </a:r>
                      <a:endParaRPr lang="en-GB" sz="2000" dirty="0">
                        <a:effectLst/>
                        <a:latin typeface="+mn-lt"/>
                        <a:ea typeface="Calibri"/>
                        <a:cs typeface="Times New Roman"/>
                      </a:endParaRPr>
                    </a:p>
                    <a:p>
                      <a:pPr>
                        <a:lnSpc>
                          <a:spcPct val="115000"/>
                        </a:lnSpc>
                        <a:spcAft>
                          <a:spcPts val="1000"/>
                        </a:spcAft>
                      </a:pPr>
                      <a:r>
                        <a:rPr lang="en-GB" sz="2000" b="1" dirty="0">
                          <a:effectLst/>
                          <a:latin typeface="+mn-lt"/>
                          <a:ea typeface="Calibri"/>
                          <a:cs typeface="Times New Roman"/>
                        </a:rPr>
                        <a:t>Use complete words and expressions</a:t>
                      </a:r>
                      <a:endParaRPr lang="en-GB" sz="2000" dirty="0">
                        <a:effectLst/>
                        <a:latin typeface="+mn-lt"/>
                        <a:ea typeface="Calibri"/>
                        <a:cs typeface="Times New Roman"/>
                      </a:endParaRPr>
                    </a:p>
                  </a:txBody>
                  <a:tcPr marL="67026" marR="67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b="1" dirty="0">
                          <a:effectLst/>
                          <a:latin typeface="+mn-lt"/>
                          <a:ea typeface="Calibri"/>
                          <a:cs typeface="Times New Roman"/>
                        </a:rPr>
                        <a:t> </a:t>
                      </a:r>
                      <a:endParaRPr lang="en-GB" sz="2000" dirty="0">
                        <a:effectLst/>
                        <a:latin typeface="+mn-lt"/>
                        <a:ea typeface="Calibri"/>
                        <a:cs typeface="Times New Roman"/>
                      </a:endParaRPr>
                    </a:p>
                    <a:p>
                      <a:pPr>
                        <a:lnSpc>
                          <a:spcPct val="115000"/>
                        </a:lnSpc>
                        <a:spcAft>
                          <a:spcPts val="1000"/>
                        </a:spcAft>
                      </a:pPr>
                      <a:r>
                        <a:rPr lang="en-GB" sz="2000" b="1" dirty="0">
                          <a:effectLst/>
                          <a:latin typeface="+mn-lt"/>
                          <a:ea typeface="Calibri"/>
                          <a:cs typeface="Times New Roman"/>
                        </a:rPr>
                        <a:t>Contractions (isn't/don't/won't)</a:t>
                      </a:r>
                      <a:endParaRPr lang="en-GB" sz="2000" dirty="0">
                        <a:effectLst/>
                        <a:latin typeface="+mn-lt"/>
                        <a:ea typeface="Calibri"/>
                        <a:cs typeface="Times New Roman"/>
                      </a:endParaRPr>
                    </a:p>
                  </a:txBody>
                  <a:tcPr marL="67026" marR="67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4675">
                <a:tc>
                  <a:txBody>
                    <a:bodyPr/>
                    <a:lstStyle/>
                    <a:p>
                      <a:pPr>
                        <a:lnSpc>
                          <a:spcPct val="115000"/>
                        </a:lnSpc>
                        <a:spcAft>
                          <a:spcPts val="1000"/>
                        </a:spcAft>
                      </a:pPr>
                      <a:r>
                        <a:rPr lang="en-GB" sz="2000" b="1">
                          <a:effectLst/>
                          <a:latin typeface="+mn-lt"/>
                          <a:ea typeface="Calibri"/>
                          <a:cs typeface="Times New Roman"/>
                        </a:rPr>
                        <a:t> </a:t>
                      </a:r>
                      <a:endParaRPr lang="en-GB" sz="2000">
                        <a:effectLst/>
                        <a:latin typeface="+mn-lt"/>
                        <a:ea typeface="Calibri"/>
                        <a:cs typeface="Times New Roman"/>
                      </a:endParaRPr>
                    </a:p>
                    <a:p>
                      <a:pPr>
                        <a:lnSpc>
                          <a:spcPct val="115000"/>
                        </a:lnSpc>
                        <a:spcAft>
                          <a:spcPts val="1000"/>
                        </a:spcAft>
                      </a:pPr>
                      <a:r>
                        <a:rPr lang="en-GB" sz="2000" b="1">
                          <a:effectLst/>
                          <a:latin typeface="+mn-lt"/>
                          <a:ea typeface="Calibri"/>
                          <a:cs typeface="Times New Roman"/>
                        </a:rPr>
                        <a:t>Use proper, standard English</a:t>
                      </a:r>
                      <a:endParaRPr lang="en-GB" sz="2000">
                        <a:effectLst/>
                        <a:latin typeface="+mn-lt"/>
                        <a:ea typeface="Calibri"/>
                        <a:cs typeface="Times New Roman"/>
                      </a:endParaRPr>
                    </a:p>
                  </a:txBody>
                  <a:tcPr marL="67026" marR="67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b="1" dirty="0">
                          <a:effectLst/>
                          <a:latin typeface="+mn-lt"/>
                          <a:ea typeface="Calibri"/>
                          <a:cs typeface="Times New Roman"/>
                        </a:rPr>
                        <a:t> </a:t>
                      </a:r>
                      <a:endParaRPr lang="en-GB" sz="2000" dirty="0">
                        <a:effectLst/>
                        <a:latin typeface="+mn-lt"/>
                        <a:ea typeface="Calibri"/>
                        <a:cs typeface="Times New Roman"/>
                      </a:endParaRPr>
                    </a:p>
                    <a:p>
                      <a:pPr>
                        <a:lnSpc>
                          <a:spcPct val="115000"/>
                        </a:lnSpc>
                        <a:spcAft>
                          <a:spcPts val="1000"/>
                        </a:spcAft>
                      </a:pPr>
                      <a:r>
                        <a:rPr lang="en-GB" sz="2000" b="1" dirty="0">
                          <a:effectLst/>
                          <a:latin typeface="+mn-lt"/>
                          <a:ea typeface="Calibri"/>
                          <a:cs typeface="Times New Roman"/>
                        </a:rPr>
                        <a:t>Slang (e.g. bloke/geezer </a:t>
                      </a:r>
                      <a:r>
                        <a:rPr lang="en-GB" sz="2000" b="1" dirty="0" err="1">
                          <a:effectLst/>
                          <a:latin typeface="+mn-lt"/>
                          <a:ea typeface="Calibri"/>
                          <a:cs typeface="Times New Roman"/>
                        </a:rPr>
                        <a:t>etc</a:t>
                      </a:r>
                      <a:r>
                        <a:rPr lang="en-GB" sz="2000" b="1" dirty="0">
                          <a:effectLst/>
                          <a:latin typeface="+mn-lt"/>
                          <a:ea typeface="Calibri"/>
                          <a:cs typeface="Times New Roman"/>
                        </a:rPr>
                        <a:t>)</a:t>
                      </a:r>
                      <a:endParaRPr lang="en-GB" sz="2000" dirty="0">
                        <a:effectLst/>
                        <a:latin typeface="+mn-lt"/>
                        <a:ea typeface="Calibri"/>
                        <a:cs typeface="Times New Roman"/>
                      </a:endParaRPr>
                    </a:p>
                  </a:txBody>
                  <a:tcPr marL="67026" marR="67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4675">
                <a:tc>
                  <a:txBody>
                    <a:bodyPr/>
                    <a:lstStyle/>
                    <a:p>
                      <a:pPr>
                        <a:lnSpc>
                          <a:spcPct val="115000"/>
                        </a:lnSpc>
                        <a:spcAft>
                          <a:spcPts val="1000"/>
                        </a:spcAft>
                      </a:pPr>
                      <a:r>
                        <a:rPr lang="en-GB" sz="2000" b="1">
                          <a:effectLst/>
                          <a:latin typeface="+mn-lt"/>
                          <a:ea typeface="Calibri"/>
                          <a:cs typeface="Times New Roman"/>
                        </a:rPr>
                        <a:t> </a:t>
                      </a:r>
                      <a:endParaRPr lang="en-GB" sz="2000">
                        <a:effectLst/>
                        <a:latin typeface="+mn-lt"/>
                        <a:ea typeface="Calibri"/>
                        <a:cs typeface="Times New Roman"/>
                      </a:endParaRPr>
                    </a:p>
                  </a:txBody>
                  <a:tcPr marL="67026" marR="67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GB" sz="2000" b="1" dirty="0">
                          <a:effectLst/>
                          <a:latin typeface="+mn-lt"/>
                          <a:ea typeface="Calibri"/>
                          <a:cs typeface="Times New Roman"/>
                        </a:rPr>
                        <a:t> </a:t>
                      </a:r>
                      <a:endParaRPr lang="en-GB" sz="2000" dirty="0">
                        <a:effectLst/>
                        <a:latin typeface="+mn-lt"/>
                        <a:ea typeface="Calibri"/>
                        <a:cs typeface="Times New Roman"/>
                      </a:endParaRPr>
                    </a:p>
                    <a:p>
                      <a:pPr>
                        <a:lnSpc>
                          <a:spcPct val="115000"/>
                        </a:lnSpc>
                        <a:spcAft>
                          <a:spcPts val="1000"/>
                        </a:spcAft>
                      </a:pPr>
                      <a:r>
                        <a:rPr lang="en-GB" sz="2000" b="1" dirty="0">
                          <a:effectLst/>
                          <a:latin typeface="+mn-lt"/>
                          <a:ea typeface="Calibri"/>
                          <a:cs typeface="Times New Roman"/>
                        </a:rPr>
                        <a:t>Colloquial language (mate/</a:t>
                      </a:r>
                      <a:r>
                        <a:rPr lang="en-GB" sz="2000" b="1" dirty="0" err="1">
                          <a:effectLst/>
                          <a:latin typeface="+mn-lt"/>
                          <a:ea typeface="Calibri"/>
                          <a:cs typeface="Times New Roman"/>
                        </a:rPr>
                        <a:t>bolshy</a:t>
                      </a:r>
                      <a:r>
                        <a:rPr lang="en-GB" sz="2000" b="1" dirty="0">
                          <a:effectLst/>
                          <a:latin typeface="+mn-lt"/>
                          <a:ea typeface="Calibri"/>
                          <a:cs typeface="Times New Roman"/>
                        </a:rPr>
                        <a:t> etc.)</a:t>
                      </a:r>
                      <a:endParaRPr lang="en-GB" sz="2000" dirty="0">
                        <a:effectLst/>
                        <a:latin typeface="+mn-lt"/>
                        <a:ea typeface="Calibri"/>
                        <a:cs typeface="Times New Roman"/>
                      </a:endParaRPr>
                    </a:p>
                  </a:txBody>
                  <a:tcPr marL="67026" marR="670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6" name="Picture 4" descr="Green_ti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1377" y="843942"/>
            <a:ext cx="3429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red-cross-m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786792"/>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1857375" y="1547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79858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686800" cy="792088"/>
          </a:xfrm>
        </p:spPr>
        <p:txBody>
          <a:bodyPr>
            <a:normAutofit fontScale="90000"/>
          </a:bodyPr>
          <a:lstStyle/>
          <a:p>
            <a:pPr algn="l"/>
            <a:r>
              <a:rPr lang="en-GB" b="1" u="sng" dirty="0" smtClean="0"/>
              <a:t>17/3/14</a:t>
            </a:r>
            <a:r>
              <a:rPr lang="en-GB" b="1" dirty="0" smtClean="0"/>
              <a:t>	</a:t>
            </a:r>
            <a:r>
              <a:rPr lang="en-GB" b="1" u="sng" dirty="0" smtClean="0"/>
              <a:t>Discursive Writing Introduction</a:t>
            </a:r>
            <a:endParaRPr lang="en-GB" b="1" u="sng" dirty="0"/>
          </a:p>
        </p:txBody>
      </p:sp>
      <p:sp>
        <p:nvSpPr>
          <p:cNvPr id="3" name="Content Placeholder 2"/>
          <p:cNvSpPr>
            <a:spLocks noGrp="1"/>
          </p:cNvSpPr>
          <p:nvPr>
            <p:ph idx="1"/>
          </p:nvPr>
        </p:nvSpPr>
        <p:spPr>
          <a:xfrm>
            <a:off x="457200" y="1340768"/>
            <a:ext cx="8229600" cy="5517232"/>
          </a:xfrm>
        </p:spPr>
        <p:txBody>
          <a:bodyPr>
            <a:normAutofit/>
          </a:bodyPr>
          <a:lstStyle/>
          <a:p>
            <a:pPr marL="0" indent="0">
              <a:lnSpc>
                <a:spcPct val="80000"/>
              </a:lnSpc>
              <a:spcBef>
                <a:spcPts val="0"/>
              </a:spcBef>
              <a:buNone/>
            </a:pPr>
            <a:r>
              <a:rPr lang="en-GB" sz="3600" b="1" dirty="0" smtClean="0">
                <a:solidFill>
                  <a:srgbClr val="000000"/>
                </a:solidFill>
              </a:rPr>
              <a:t>TP: Argue one side of a particular topic</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nSpc>
                <a:spcPct val="80000"/>
              </a:lnSpc>
              <a:spcBef>
                <a:spcPts val="0"/>
              </a:spcBef>
              <a:buNone/>
            </a:pPr>
            <a:r>
              <a:rPr lang="en-GB" sz="3600" b="1" dirty="0" smtClean="0">
                <a:solidFill>
                  <a:srgbClr val="FF0000"/>
                </a:solidFill>
              </a:rPr>
              <a:t>Bell work: How does a discursive essay differ from an informative? How is it different from a persuasive one?</a:t>
            </a:r>
            <a:endParaRPr lang="en-GB" dirty="0" smtClean="0">
              <a:solidFill>
                <a:srgbClr val="FF0000"/>
              </a:solidFill>
            </a:endParaRPr>
          </a:p>
          <a:p>
            <a:pPr marL="0" indent="0">
              <a:lnSpc>
                <a:spcPct val="80000"/>
              </a:lnSpc>
              <a:spcBef>
                <a:spcPts val="0"/>
              </a:spcBef>
            </a:pPr>
            <a:endParaRPr lang="en-GB" dirty="0"/>
          </a:p>
        </p:txBody>
      </p:sp>
    </p:spTree>
    <p:extLst>
      <p:ext uri="{BB962C8B-B14F-4D97-AF65-F5344CB8AC3E}">
        <p14:creationId xmlns:p14="http://schemas.microsoft.com/office/powerpoint/2010/main" val="32929785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Pair Activity</a:t>
            </a:r>
            <a:endParaRPr lang="en-GB" b="1" u="sng" dirty="0"/>
          </a:p>
        </p:txBody>
      </p:sp>
      <p:pic>
        <p:nvPicPr>
          <p:cNvPr id="6" name="Picture 2" descr="C:\Documents and Settings\mcewant-s\Local Settings\Temporary Internet Files\Content.IE5\WM1I92RL\MC90008895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2376264" cy="147687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95536" y="1788041"/>
            <a:ext cx="8229600" cy="4525963"/>
          </a:xfrm>
        </p:spPr>
        <p:txBody>
          <a:bodyPr>
            <a:normAutofit fontScale="92500" lnSpcReduction="10000"/>
          </a:bodyPr>
          <a:lstStyle/>
          <a:p>
            <a:pPr marL="342900" lvl="2" indent="-342900"/>
            <a:r>
              <a:rPr lang="en-US" sz="4400" dirty="0"/>
              <a:t>Read the letter on the handout you’ve been given. It is written in an informal way but it should have been written in a formal style</a:t>
            </a:r>
            <a:r>
              <a:rPr lang="en-US" sz="4400" dirty="0" smtClean="0"/>
              <a:t>.</a:t>
            </a:r>
            <a:endParaRPr lang="en-GB" dirty="0" smtClean="0"/>
          </a:p>
          <a:p>
            <a:pPr marL="342900" lvl="2" indent="-342900"/>
            <a:r>
              <a:rPr lang="en-US" sz="4400" dirty="0" smtClean="0"/>
              <a:t>In pairs, rewrite the letter in a more formal style, using the notes provided to help you.</a:t>
            </a:r>
            <a:endParaRPr lang="en-GB" sz="4400" dirty="0"/>
          </a:p>
        </p:txBody>
      </p:sp>
    </p:spTree>
    <p:extLst>
      <p:ext uri="{BB962C8B-B14F-4D97-AF65-F5344CB8AC3E}">
        <p14:creationId xmlns:p14="http://schemas.microsoft.com/office/powerpoint/2010/main" val="271058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127"/>
            <a:ext cx="8229600" cy="1143000"/>
          </a:xfrm>
        </p:spPr>
        <p:txBody>
          <a:bodyPr/>
          <a:lstStyle/>
          <a:p>
            <a:r>
              <a:rPr lang="en-GB" b="1" u="sng" dirty="0" smtClean="0"/>
              <a:t>Formal Style: Example</a:t>
            </a:r>
            <a:endParaRPr lang="en-GB" b="1" u="sng" dirty="0"/>
          </a:p>
        </p:txBody>
      </p:sp>
      <p:sp>
        <p:nvSpPr>
          <p:cNvPr id="3" name="Content Placeholder 2"/>
          <p:cNvSpPr>
            <a:spLocks noGrp="1"/>
          </p:cNvSpPr>
          <p:nvPr>
            <p:ph idx="1"/>
          </p:nvPr>
        </p:nvSpPr>
        <p:spPr>
          <a:xfrm>
            <a:off x="323528" y="908720"/>
            <a:ext cx="8424936" cy="2880320"/>
          </a:xfrm>
        </p:spPr>
        <p:txBody>
          <a:bodyPr>
            <a:noAutofit/>
          </a:bodyPr>
          <a:lstStyle/>
          <a:p>
            <a:pPr marL="0" indent="0">
              <a:buNone/>
            </a:pPr>
            <a:r>
              <a:rPr lang="en-GB" sz="2800" dirty="0"/>
              <a:t>Dear </a:t>
            </a:r>
            <a:r>
              <a:rPr lang="en-GB" sz="2800" dirty="0" smtClean="0"/>
              <a:t>Sir,</a:t>
            </a:r>
            <a:endParaRPr lang="en-GB" sz="2800" dirty="0"/>
          </a:p>
          <a:p>
            <a:pPr marL="0" indent="0">
              <a:buNone/>
            </a:pPr>
            <a:r>
              <a:rPr lang="en-GB" sz="2800" dirty="0" smtClean="0"/>
              <a:t>Teenagers have just as much right to vote in the election as adults. As citizens of this country, many of us care deeply about what happens to it. Some people think teenagers are too irresponsible to make the important decisions involved in voting but many of us are far more</a:t>
            </a:r>
            <a:endParaRPr lang="en-GB" sz="2800" dirty="0">
              <a:effectLst/>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630382"/>
            <a:ext cx="2905706" cy="322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528" y="3573016"/>
            <a:ext cx="6312902" cy="3385542"/>
          </a:xfrm>
          <a:prstGeom prst="rect">
            <a:avLst/>
          </a:prstGeom>
          <a:noFill/>
        </p:spPr>
        <p:txBody>
          <a:bodyPr wrap="square" rtlCol="0">
            <a:spAutoFit/>
          </a:bodyPr>
          <a:lstStyle/>
          <a:p>
            <a:r>
              <a:rPr lang="en-GB" sz="2800" dirty="0"/>
              <a:t>mature than most adults. In conclusion, we should be given a chance to prove ourselves as the mature and responsible young people we are.</a:t>
            </a:r>
          </a:p>
          <a:p>
            <a:r>
              <a:rPr lang="en-GB" sz="2800" dirty="0"/>
              <a:t/>
            </a:r>
            <a:br>
              <a:rPr lang="en-GB" sz="2800" dirty="0"/>
            </a:br>
            <a:r>
              <a:rPr lang="en-GB" sz="2800" dirty="0"/>
              <a:t>Yours faithfully,</a:t>
            </a:r>
          </a:p>
          <a:p>
            <a:r>
              <a:rPr lang="en-GB" sz="2800" dirty="0"/>
              <a:t>Andrew</a:t>
            </a:r>
          </a:p>
          <a:p>
            <a:endParaRPr lang="en-GB" dirty="0"/>
          </a:p>
        </p:txBody>
      </p:sp>
    </p:spTree>
    <p:extLst>
      <p:ext uri="{BB962C8B-B14F-4D97-AF65-F5344CB8AC3E}">
        <p14:creationId xmlns:p14="http://schemas.microsoft.com/office/powerpoint/2010/main" val="36595732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a:t>2</a:t>
            </a:r>
            <a:r>
              <a:rPr lang="en-GB" b="1" u="sng" dirty="0" smtClean="0"/>
              <a:t>/4/14</a:t>
            </a:r>
            <a:r>
              <a:rPr lang="en-GB" b="1" dirty="0" smtClean="0"/>
              <a:t>    </a:t>
            </a:r>
            <a:r>
              <a:rPr lang="en-GB" b="1" u="sng" dirty="0" smtClean="0"/>
              <a:t>Essay Structure 4</a:t>
            </a:r>
            <a:endParaRPr lang="en-GB" b="1" u="sng" dirty="0"/>
          </a:p>
        </p:txBody>
      </p:sp>
      <p:sp>
        <p:nvSpPr>
          <p:cNvPr id="3" name="Content Placeholder 2"/>
          <p:cNvSpPr>
            <a:spLocks noGrp="1"/>
          </p:cNvSpPr>
          <p:nvPr>
            <p:ph idx="1"/>
          </p:nvPr>
        </p:nvSpPr>
        <p:spPr>
          <a:xfrm>
            <a:off x="457200" y="1340768"/>
            <a:ext cx="7283152" cy="5517232"/>
          </a:xfrm>
        </p:spPr>
        <p:txBody>
          <a:bodyPr>
            <a:normAutofit/>
          </a:bodyPr>
          <a:lstStyle/>
          <a:p>
            <a:pPr marL="0" indent="0" algn="ctr">
              <a:lnSpc>
                <a:spcPct val="80000"/>
              </a:lnSpc>
              <a:spcBef>
                <a:spcPts val="0"/>
              </a:spcBef>
              <a:buNone/>
            </a:pPr>
            <a:r>
              <a:rPr lang="en-GB" sz="3600" b="1" dirty="0" smtClean="0">
                <a:solidFill>
                  <a:srgbClr val="000000"/>
                </a:solidFill>
              </a:rPr>
              <a:t>TP: examine the structure of a discursive essay example</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gn="ctr">
              <a:lnSpc>
                <a:spcPct val="80000"/>
              </a:lnSpc>
              <a:spcBef>
                <a:spcPts val="0"/>
              </a:spcBef>
              <a:buNone/>
            </a:pPr>
            <a:r>
              <a:rPr lang="en-GB" sz="3600" b="1" dirty="0" smtClean="0">
                <a:solidFill>
                  <a:srgbClr val="FF0000"/>
                </a:solidFill>
              </a:rPr>
              <a:t>Bell work: What are some differences between formal and informal style?</a:t>
            </a:r>
            <a:endParaRPr lang="en-GB" dirty="0"/>
          </a:p>
        </p:txBody>
      </p:sp>
      <p:pic>
        <p:nvPicPr>
          <p:cNvPr id="5" name="Picture 4" descr="C:\Documents and Settings\mcewant-s\Local Settings\Temporary Internet Files\Content.IE5\WM1I92RL\MC9000886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085" y="0"/>
            <a:ext cx="1706915" cy="1712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Documents and Settings\mcewant-s\Local Settings\Temporary Internet Files\Content.IE5\KV7XO5CC\MC9002394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869160"/>
            <a:ext cx="1508760" cy="17583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Documents and Settings\mcewant-s\Local Settings\Temporary Internet Files\Content.IE5\BNLLH7W9\MC9003256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4581128"/>
            <a:ext cx="1332281" cy="183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348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378695"/>
          </a:xfrm>
        </p:spPr>
        <p:txBody>
          <a:bodyPr>
            <a:normAutofit fontScale="90000"/>
          </a:bodyPr>
          <a:lstStyle/>
          <a:p>
            <a:r>
              <a:rPr lang="en-GB" dirty="0" smtClean="0"/>
              <a:t>We are going to read an example of a discursive essay.  </a:t>
            </a:r>
            <a:br>
              <a:rPr lang="en-GB" dirty="0" smtClean="0"/>
            </a:br>
            <a:r>
              <a:rPr lang="en-GB" dirty="0" smtClean="0"/>
              <a:t>You are then going to provide </a:t>
            </a:r>
            <a:r>
              <a:rPr lang="en-GB" b="1" dirty="0" smtClean="0"/>
              <a:t>detailed answers</a:t>
            </a:r>
            <a:r>
              <a:rPr lang="en-GB" dirty="0" smtClean="0"/>
              <a:t> to the following  questions.</a:t>
            </a:r>
            <a:endParaRPr lang="en-GB" dirty="0"/>
          </a:p>
        </p:txBody>
      </p:sp>
      <p:pic>
        <p:nvPicPr>
          <p:cNvPr id="4098" name="Picture 2" descr="C:\Documents and Settings\mcewant-s\Local Settings\Temporary Internet Files\Content.IE5\8IY0DQMR\MC9000787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4886" y="4890614"/>
            <a:ext cx="1550058" cy="164554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mcewant-s\Local Settings\Temporary Internet Files\Content.IE5\QN5DBY3O\MC9000566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965461"/>
            <a:ext cx="1584176" cy="1495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Documents and Settings\mcewant-s\Local Settings\Temporary Internet Files\Content.IE5\R9L4WF2A\MC90010478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16632"/>
            <a:ext cx="6840760"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4843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Q6Uf0to1ICKg7_5P0P7PNC5hJwTqtIn-b88Ng-eDdk8ktHnNu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0"/>
            <a:ext cx="2457450" cy="1857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u="sng" dirty="0" smtClean="0"/>
              <a:t>Questions:</a:t>
            </a:r>
            <a:endParaRPr lang="en-GB" b="1" u="sng" dirty="0"/>
          </a:p>
        </p:txBody>
      </p:sp>
      <p:sp>
        <p:nvSpPr>
          <p:cNvPr id="3" name="Content Placeholder 2"/>
          <p:cNvSpPr>
            <a:spLocks noGrp="1"/>
          </p:cNvSpPr>
          <p:nvPr>
            <p:ph idx="1"/>
          </p:nvPr>
        </p:nvSpPr>
        <p:spPr>
          <a:xfrm>
            <a:off x="457200" y="1600200"/>
            <a:ext cx="8229600" cy="4997152"/>
          </a:xfrm>
        </p:spPr>
        <p:txBody>
          <a:bodyPr>
            <a:normAutofit fontScale="92500"/>
          </a:bodyPr>
          <a:lstStyle/>
          <a:p>
            <a:pPr marL="0" indent="0">
              <a:buNone/>
            </a:pPr>
            <a:r>
              <a:rPr lang="en-US" b="1" dirty="0" smtClean="0"/>
              <a:t>1.	What </a:t>
            </a:r>
            <a:r>
              <a:rPr lang="en-US" b="1" dirty="0"/>
              <a:t>is the main idea the writer is </a:t>
            </a:r>
            <a:r>
              <a:rPr lang="en-US" b="1" dirty="0" smtClean="0"/>
              <a:t>	arguing about?</a:t>
            </a:r>
            <a:endParaRPr lang="en-US" b="1" dirty="0"/>
          </a:p>
          <a:p>
            <a:pPr marL="0" indent="0">
              <a:buNone/>
            </a:pPr>
            <a:r>
              <a:rPr lang="en-US" b="1" dirty="0"/>
              <a:t>2.	Each paragraph has a sub-topic which </a:t>
            </a:r>
            <a:r>
              <a:rPr lang="en-US" b="1" dirty="0" smtClean="0"/>
              <a:t>	contributes </a:t>
            </a:r>
            <a:r>
              <a:rPr lang="en-US" b="1" dirty="0"/>
              <a:t>to the essay's main topic: </a:t>
            </a:r>
            <a:r>
              <a:rPr lang="en-US" b="1" dirty="0" smtClean="0"/>
              <a:t>	what is the key argument of each paragraph?</a:t>
            </a:r>
            <a:endParaRPr lang="en-US" b="1" dirty="0"/>
          </a:p>
          <a:p>
            <a:pPr marL="0" indent="0">
              <a:buNone/>
            </a:pPr>
            <a:r>
              <a:rPr lang="en-US" b="1" dirty="0"/>
              <a:t>3.	What evidence does the writer offer to </a:t>
            </a:r>
            <a:r>
              <a:rPr lang="en-US" b="1" dirty="0" smtClean="0"/>
              <a:t>	support </a:t>
            </a:r>
            <a:r>
              <a:rPr lang="en-US" b="1" dirty="0"/>
              <a:t>the arguments?</a:t>
            </a:r>
          </a:p>
          <a:p>
            <a:pPr marL="0" indent="0">
              <a:buNone/>
            </a:pPr>
            <a:r>
              <a:rPr lang="en-US" b="1" dirty="0" smtClean="0"/>
              <a:t>4.</a:t>
            </a:r>
            <a:r>
              <a:rPr lang="en-US" b="1" dirty="0"/>
              <a:t>	Does the writer link ideas clearly in the </a:t>
            </a:r>
            <a:r>
              <a:rPr lang="en-US" b="1" dirty="0" smtClean="0"/>
              <a:t>	essay? If yes, give examples of linking 	words/phrases he/she uses.</a:t>
            </a:r>
            <a:endParaRPr lang="en-US" b="1" dirty="0"/>
          </a:p>
          <a:p>
            <a:endParaRPr lang="en-GB" dirty="0"/>
          </a:p>
        </p:txBody>
      </p:sp>
    </p:spTree>
    <p:extLst>
      <p:ext uri="{BB962C8B-B14F-4D97-AF65-F5344CB8AC3E}">
        <p14:creationId xmlns:p14="http://schemas.microsoft.com/office/powerpoint/2010/main" val="7727849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nswers.atlassian.com/m/atlassian/media/images/answers-darkblue_large_atlassi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0"/>
            <a:ext cx="5256584" cy="11997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052736"/>
            <a:ext cx="8229600" cy="5544616"/>
          </a:xfrm>
        </p:spPr>
        <p:txBody>
          <a:bodyPr>
            <a:normAutofit fontScale="25000" lnSpcReduction="20000"/>
          </a:bodyPr>
          <a:lstStyle/>
          <a:p>
            <a:pPr marL="0" indent="0">
              <a:buNone/>
            </a:pPr>
            <a:r>
              <a:rPr lang="en-US" sz="7200" b="1" u="sng" dirty="0" smtClean="0"/>
              <a:t>1.</a:t>
            </a:r>
            <a:r>
              <a:rPr lang="en-US" sz="8000" dirty="0" smtClean="0"/>
              <a:t>The </a:t>
            </a:r>
            <a:r>
              <a:rPr lang="en-US" sz="8000" dirty="0"/>
              <a:t>writer is trying to argue that it is time to stop </a:t>
            </a:r>
            <a:r>
              <a:rPr lang="en-US" sz="8000" dirty="0" smtClean="0"/>
              <a:t>using </a:t>
            </a:r>
            <a:r>
              <a:rPr lang="en-US" sz="8000" dirty="0"/>
              <a:t>animals for </a:t>
            </a:r>
            <a:r>
              <a:rPr lang="en-US" sz="8000" dirty="0" smtClean="0"/>
              <a:t>scientific experimentation</a:t>
            </a:r>
            <a:r>
              <a:rPr lang="en-US" sz="8000" dirty="0"/>
              <a:t>.</a:t>
            </a:r>
          </a:p>
          <a:p>
            <a:pPr marL="0" indent="0">
              <a:buNone/>
            </a:pPr>
            <a:r>
              <a:rPr lang="en-US" sz="8000" b="1" u="sng" dirty="0" smtClean="0"/>
              <a:t>2.</a:t>
            </a:r>
            <a:r>
              <a:rPr lang="en-US" sz="8000" dirty="0"/>
              <a:t>	</a:t>
            </a:r>
          </a:p>
          <a:p>
            <a:pPr marL="0" indent="0">
              <a:buNone/>
            </a:pPr>
            <a:r>
              <a:rPr lang="en-US" sz="8000" b="1" dirty="0" smtClean="0"/>
              <a:t>Paragraph </a:t>
            </a:r>
            <a:r>
              <a:rPr lang="en-US" sz="8000" b="1" dirty="0"/>
              <a:t>1</a:t>
            </a:r>
            <a:r>
              <a:rPr lang="en-US" sz="8000" dirty="0"/>
              <a:t> - </a:t>
            </a:r>
            <a:r>
              <a:rPr lang="en-US" sz="8000" dirty="0" smtClean="0"/>
              <a:t>	the </a:t>
            </a:r>
            <a:r>
              <a:rPr lang="en-US" sz="8000" dirty="0"/>
              <a:t>writer introduces the argument: experiments on </a:t>
            </a:r>
            <a:r>
              <a:rPr lang="en-US" sz="8000" dirty="0" smtClean="0"/>
              <a:t>			animals should </a:t>
            </a:r>
            <a:r>
              <a:rPr lang="en-US" sz="8000" dirty="0"/>
              <a:t>cease.</a:t>
            </a:r>
          </a:p>
          <a:p>
            <a:pPr marL="0" indent="0">
              <a:buNone/>
            </a:pPr>
            <a:r>
              <a:rPr lang="en-US" sz="8000" b="1" dirty="0" smtClean="0"/>
              <a:t>Paragraph </a:t>
            </a:r>
            <a:r>
              <a:rPr lang="en-US" sz="8000" b="1" dirty="0"/>
              <a:t>2</a:t>
            </a:r>
            <a:r>
              <a:rPr lang="en-US" sz="8000" dirty="0"/>
              <a:t> - </a:t>
            </a:r>
            <a:r>
              <a:rPr lang="en-US" sz="8000" dirty="0" smtClean="0"/>
              <a:t>	tests </a:t>
            </a:r>
            <a:r>
              <a:rPr lang="en-US" sz="8000" dirty="0"/>
              <a:t>can now be done using modern technology.</a:t>
            </a:r>
          </a:p>
          <a:p>
            <a:pPr marL="0" indent="0">
              <a:buNone/>
            </a:pPr>
            <a:r>
              <a:rPr lang="en-US" sz="8000" b="1" dirty="0" smtClean="0"/>
              <a:t>Paragraph </a:t>
            </a:r>
            <a:r>
              <a:rPr lang="en-US" sz="8000" b="1" dirty="0"/>
              <a:t>3 </a:t>
            </a:r>
            <a:r>
              <a:rPr lang="en-US" sz="8000" dirty="0"/>
              <a:t>- </a:t>
            </a:r>
            <a:r>
              <a:rPr lang="en-US" sz="8000" dirty="0" smtClean="0"/>
              <a:t>	animals </a:t>
            </a:r>
            <a:r>
              <a:rPr lang="en-US" sz="8000" dirty="0"/>
              <a:t>are different: they do not respond to tests as </a:t>
            </a:r>
            <a:r>
              <a:rPr lang="en-US" sz="8000" dirty="0" smtClean="0"/>
              <a:t>		humans 	do</a:t>
            </a:r>
            <a:r>
              <a:rPr lang="en-US" sz="8000" dirty="0"/>
              <a:t>.</a:t>
            </a:r>
          </a:p>
          <a:p>
            <a:pPr marL="0" indent="0">
              <a:buNone/>
            </a:pPr>
            <a:r>
              <a:rPr lang="en-US" sz="8000" b="1" dirty="0" smtClean="0"/>
              <a:t>Paragraph </a:t>
            </a:r>
            <a:r>
              <a:rPr lang="en-US" sz="8000" b="1" dirty="0"/>
              <a:t>4</a:t>
            </a:r>
            <a:r>
              <a:rPr lang="en-US" sz="8000" dirty="0"/>
              <a:t> - </a:t>
            </a:r>
            <a:r>
              <a:rPr lang="en-US" sz="8000" dirty="0" smtClean="0"/>
              <a:t>	they </a:t>
            </a:r>
            <a:r>
              <a:rPr lang="en-US" sz="8000" dirty="0"/>
              <a:t>cause animals too much pain.</a:t>
            </a:r>
          </a:p>
          <a:p>
            <a:pPr marL="0" indent="0">
              <a:buNone/>
            </a:pPr>
            <a:r>
              <a:rPr lang="en-US" sz="8000" b="1" dirty="0" smtClean="0"/>
              <a:t>Paragraph </a:t>
            </a:r>
            <a:r>
              <a:rPr lang="en-US" sz="8000" b="1" dirty="0"/>
              <a:t>5</a:t>
            </a:r>
            <a:r>
              <a:rPr lang="en-US" sz="8000" dirty="0"/>
              <a:t> - </a:t>
            </a:r>
            <a:r>
              <a:rPr lang="en-US" sz="8000" dirty="0" smtClean="0"/>
              <a:t>	death-rate </a:t>
            </a:r>
            <a:r>
              <a:rPr lang="en-US" sz="8000" dirty="0"/>
              <a:t>in UK has remained constant: experiments have </a:t>
            </a:r>
            <a:r>
              <a:rPr lang="en-US" sz="8000" dirty="0" smtClean="0"/>
              <a:t>		not </a:t>
            </a:r>
            <a:r>
              <a:rPr lang="en-US" sz="8000" dirty="0"/>
              <a:t>improved things</a:t>
            </a:r>
            <a:r>
              <a:rPr lang="en-US" sz="8000" dirty="0" smtClean="0"/>
              <a:t>.</a:t>
            </a:r>
            <a:r>
              <a:rPr lang="en-US" sz="8000" dirty="0"/>
              <a:t>	</a:t>
            </a:r>
            <a:endParaRPr lang="en-US" sz="8000" dirty="0" smtClean="0"/>
          </a:p>
          <a:p>
            <a:pPr marL="0" indent="0">
              <a:buNone/>
            </a:pPr>
            <a:r>
              <a:rPr lang="en-US" sz="8000" b="1" dirty="0" smtClean="0"/>
              <a:t>Paragraph </a:t>
            </a:r>
            <a:r>
              <a:rPr lang="en-US" sz="8000" b="1" dirty="0"/>
              <a:t>6</a:t>
            </a:r>
            <a:r>
              <a:rPr lang="en-US" sz="8000" dirty="0"/>
              <a:t> - </a:t>
            </a:r>
            <a:r>
              <a:rPr lang="en-US" sz="8000" dirty="0" smtClean="0"/>
              <a:t>	the </a:t>
            </a:r>
            <a:r>
              <a:rPr lang="en-US" sz="8000" dirty="0"/>
              <a:t>other side of the argument: animal experiments have </a:t>
            </a:r>
            <a:r>
              <a:rPr lang="en-US" sz="8000" dirty="0" smtClean="0"/>
              <a:t>		been </a:t>
            </a:r>
            <a:r>
              <a:rPr lang="en-US" sz="8000" dirty="0"/>
              <a:t>useful.</a:t>
            </a:r>
          </a:p>
          <a:p>
            <a:pPr marL="0" indent="0">
              <a:buNone/>
            </a:pPr>
            <a:r>
              <a:rPr lang="en-US" sz="8000" b="1" dirty="0" smtClean="0"/>
              <a:t>Paragraph </a:t>
            </a:r>
            <a:r>
              <a:rPr lang="en-US" sz="8000" b="1" dirty="0"/>
              <a:t>7</a:t>
            </a:r>
            <a:r>
              <a:rPr lang="en-US" sz="8000" dirty="0"/>
              <a:t> - </a:t>
            </a:r>
            <a:r>
              <a:rPr lang="en-US" sz="8000" dirty="0" smtClean="0"/>
              <a:t>	secondary </a:t>
            </a:r>
            <a:r>
              <a:rPr lang="en-US" sz="8000" dirty="0"/>
              <a:t>argument justifies experiments: test tube tissue </a:t>
            </a:r>
            <a:r>
              <a:rPr lang="en-US" sz="8000" dirty="0" smtClean="0"/>
              <a:t>		research </a:t>
            </a:r>
            <a:r>
              <a:rPr lang="en-US" sz="8000" dirty="0"/>
              <a:t>is limited; whole animal testing is still needed.</a:t>
            </a:r>
          </a:p>
          <a:p>
            <a:pPr marL="0" indent="0">
              <a:buNone/>
            </a:pPr>
            <a:r>
              <a:rPr lang="en-US" sz="8000" b="1" dirty="0" smtClean="0"/>
              <a:t>Paragraph </a:t>
            </a:r>
            <a:r>
              <a:rPr lang="en-US" sz="8000" b="1" dirty="0"/>
              <a:t>8</a:t>
            </a:r>
            <a:r>
              <a:rPr lang="en-US" sz="8000" dirty="0"/>
              <a:t> - </a:t>
            </a:r>
            <a:r>
              <a:rPr lang="en-US" sz="8000" dirty="0" smtClean="0"/>
              <a:t>	author </a:t>
            </a:r>
            <a:r>
              <a:rPr lang="en-US" sz="8000" dirty="0"/>
              <a:t>re-states conviction that experiments are not </a:t>
            </a:r>
            <a:r>
              <a:rPr lang="en-US" sz="8000" dirty="0" smtClean="0"/>
              <a:t>			necessary</a:t>
            </a:r>
            <a:r>
              <a:rPr lang="en-US" sz="8000" dirty="0"/>
              <a:t>.</a:t>
            </a:r>
          </a:p>
          <a:p>
            <a:pPr marL="0" indent="0">
              <a:buNone/>
            </a:pPr>
            <a:r>
              <a:rPr lang="en-US" sz="8000" b="1" dirty="0" smtClean="0"/>
              <a:t>Paragraph </a:t>
            </a:r>
            <a:r>
              <a:rPr lang="en-US" sz="8000" b="1" dirty="0"/>
              <a:t>9</a:t>
            </a:r>
            <a:r>
              <a:rPr lang="en-US" sz="8000" dirty="0"/>
              <a:t> - </a:t>
            </a:r>
            <a:r>
              <a:rPr lang="en-US" sz="8000" dirty="0" smtClean="0"/>
              <a:t>	conclusion</a:t>
            </a:r>
            <a:r>
              <a:rPr lang="en-US" sz="8000" dirty="0"/>
              <a:t>: new methods needed to replace current animal </a:t>
            </a:r>
            <a:r>
              <a:rPr lang="en-US" sz="8000" dirty="0" smtClean="0"/>
              <a:t>		testing </a:t>
            </a:r>
            <a:r>
              <a:rPr lang="en-US" sz="8000" dirty="0"/>
              <a:t>methods.</a:t>
            </a:r>
          </a:p>
          <a:p>
            <a:pPr marL="0" indent="0">
              <a:buNone/>
            </a:pPr>
            <a:endParaRPr lang="en-US" sz="7200" dirty="0"/>
          </a:p>
          <a:p>
            <a:pPr marL="0" indent="0">
              <a:buNone/>
            </a:pPr>
            <a:r>
              <a:rPr lang="en-US" sz="5600" dirty="0"/>
              <a:t> </a:t>
            </a:r>
          </a:p>
          <a:p>
            <a:pPr marL="0" indent="0">
              <a:buNone/>
            </a:pPr>
            <a:r>
              <a:rPr lang="en-US" sz="5600" dirty="0"/>
              <a:t>		</a:t>
            </a:r>
          </a:p>
          <a:p>
            <a:pPr marL="0" indent="0">
              <a:buNone/>
            </a:pPr>
            <a:r>
              <a:rPr lang="en-US" sz="5600" dirty="0"/>
              <a:t>	</a:t>
            </a:r>
            <a:endParaRPr lang="en-GB" sz="5600" dirty="0"/>
          </a:p>
        </p:txBody>
      </p:sp>
    </p:spTree>
    <p:extLst>
      <p:ext uri="{BB962C8B-B14F-4D97-AF65-F5344CB8AC3E}">
        <p14:creationId xmlns:p14="http://schemas.microsoft.com/office/powerpoint/2010/main" val="183253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arn(inVertical)">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barn(inVertical)">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barn(inVertical)">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733256"/>
          </a:xfrm>
        </p:spPr>
        <p:txBody>
          <a:bodyPr>
            <a:normAutofit fontScale="55000" lnSpcReduction="20000"/>
          </a:bodyPr>
          <a:lstStyle/>
          <a:p>
            <a:pPr marL="0" indent="0">
              <a:buNone/>
            </a:pPr>
            <a:r>
              <a:rPr lang="en-US" b="1" dirty="0" smtClean="0"/>
              <a:t>3.</a:t>
            </a:r>
            <a:r>
              <a:rPr lang="en-US" dirty="0" smtClean="0"/>
              <a:t>	</a:t>
            </a:r>
          </a:p>
          <a:p>
            <a:pPr marL="0" indent="0">
              <a:buNone/>
            </a:pPr>
            <a:r>
              <a:rPr lang="en-US" b="1" dirty="0" smtClean="0"/>
              <a:t>Paragraph </a:t>
            </a:r>
            <a:r>
              <a:rPr lang="en-US" b="1" dirty="0"/>
              <a:t>1</a:t>
            </a:r>
            <a:r>
              <a:rPr lang="en-US" dirty="0"/>
              <a:t> - </a:t>
            </a:r>
            <a:r>
              <a:rPr lang="en-US" dirty="0" smtClean="0"/>
              <a:t>	not </a:t>
            </a:r>
            <a:r>
              <a:rPr lang="en-US" dirty="0"/>
              <a:t>relevant: introduction.</a:t>
            </a:r>
          </a:p>
          <a:p>
            <a:pPr marL="0" indent="0">
              <a:buNone/>
            </a:pPr>
            <a:r>
              <a:rPr lang="en-US" b="1" dirty="0" smtClean="0"/>
              <a:t>Paragraph </a:t>
            </a:r>
            <a:r>
              <a:rPr lang="en-US" b="1" dirty="0"/>
              <a:t>2</a:t>
            </a:r>
            <a:r>
              <a:rPr lang="en-US" dirty="0"/>
              <a:t> - </a:t>
            </a:r>
            <a:r>
              <a:rPr lang="en-US" dirty="0" smtClean="0"/>
              <a:t>	use </a:t>
            </a:r>
            <a:r>
              <a:rPr lang="en-US" dirty="0"/>
              <a:t>of test tube technology; computers.</a:t>
            </a:r>
          </a:p>
          <a:p>
            <a:pPr marL="0" indent="0">
              <a:buNone/>
            </a:pPr>
            <a:r>
              <a:rPr lang="en-US" b="1" dirty="0" smtClean="0"/>
              <a:t>Paragraph </a:t>
            </a:r>
            <a:r>
              <a:rPr lang="en-US" b="1" dirty="0"/>
              <a:t>3</a:t>
            </a:r>
            <a:r>
              <a:rPr lang="en-US" dirty="0"/>
              <a:t> - </a:t>
            </a:r>
            <a:r>
              <a:rPr lang="en-US" dirty="0" smtClean="0"/>
              <a:t>	aspirins </a:t>
            </a:r>
            <a:r>
              <a:rPr lang="en-US" dirty="0"/>
              <a:t>affect animals badly, but not humans.</a:t>
            </a:r>
          </a:p>
          <a:p>
            <a:pPr marL="0" indent="0">
              <a:buNone/>
            </a:pPr>
            <a:r>
              <a:rPr lang="en-US" b="1" dirty="0" smtClean="0"/>
              <a:t>Paragraph </a:t>
            </a:r>
            <a:r>
              <a:rPr lang="en-US" b="1" dirty="0"/>
              <a:t>4</a:t>
            </a:r>
            <a:r>
              <a:rPr lang="en-US" dirty="0"/>
              <a:t> - </a:t>
            </a:r>
            <a:r>
              <a:rPr lang="en-US" dirty="0" smtClean="0"/>
              <a:t>	animals </a:t>
            </a:r>
            <a:r>
              <a:rPr lang="en-US" dirty="0"/>
              <a:t>given no </a:t>
            </a:r>
            <a:r>
              <a:rPr lang="en-US" dirty="0" err="1"/>
              <a:t>anaesthetic</a:t>
            </a:r>
            <a:r>
              <a:rPr lang="en-US" dirty="0"/>
              <a:t>.</a:t>
            </a:r>
          </a:p>
          <a:p>
            <a:pPr marL="0" indent="0">
              <a:buNone/>
            </a:pPr>
            <a:r>
              <a:rPr lang="en-US" b="1" dirty="0" smtClean="0"/>
              <a:t>Paragraph </a:t>
            </a:r>
            <a:r>
              <a:rPr lang="en-US" b="1" dirty="0"/>
              <a:t>5 </a:t>
            </a:r>
            <a:r>
              <a:rPr lang="en-US" dirty="0"/>
              <a:t>- </a:t>
            </a:r>
            <a:r>
              <a:rPr lang="en-US" dirty="0" smtClean="0"/>
              <a:t>	more </a:t>
            </a:r>
            <a:r>
              <a:rPr lang="en-US" dirty="0"/>
              <a:t>long-term sickness, despite greater number of animal </a:t>
            </a:r>
            <a:r>
              <a:rPr lang="en-US" dirty="0" smtClean="0"/>
              <a:t>		experiments</a:t>
            </a:r>
            <a:r>
              <a:rPr lang="en-US" dirty="0"/>
              <a:t>.</a:t>
            </a:r>
          </a:p>
          <a:p>
            <a:pPr marL="0" indent="0">
              <a:buNone/>
            </a:pPr>
            <a:r>
              <a:rPr lang="en-US" b="1" dirty="0" smtClean="0"/>
              <a:t>Paragraph </a:t>
            </a:r>
            <a:r>
              <a:rPr lang="en-US" b="1" dirty="0"/>
              <a:t>6 </a:t>
            </a:r>
            <a:r>
              <a:rPr lang="en-US" dirty="0"/>
              <a:t>- </a:t>
            </a:r>
            <a:r>
              <a:rPr lang="en-US" dirty="0" smtClean="0"/>
              <a:t>	alternative </a:t>
            </a:r>
            <a:r>
              <a:rPr lang="en-US" dirty="0"/>
              <a:t>arguments: benefits to diabetics, even animals.</a:t>
            </a:r>
          </a:p>
          <a:p>
            <a:pPr marL="0" indent="0">
              <a:buNone/>
            </a:pPr>
            <a:r>
              <a:rPr lang="en-US" b="1" dirty="0" smtClean="0"/>
              <a:t>Paragraph </a:t>
            </a:r>
            <a:r>
              <a:rPr lang="en-US" b="1" dirty="0"/>
              <a:t>7</a:t>
            </a:r>
            <a:r>
              <a:rPr lang="en-US" dirty="0"/>
              <a:t> - </a:t>
            </a:r>
            <a:r>
              <a:rPr lang="en-US" dirty="0" smtClean="0"/>
              <a:t>	living </a:t>
            </a:r>
            <a:r>
              <a:rPr lang="en-US" dirty="0"/>
              <a:t>tissue not as satisfactory as whole animal testing.</a:t>
            </a:r>
          </a:p>
          <a:p>
            <a:pPr marL="0" indent="0">
              <a:buNone/>
            </a:pPr>
            <a:r>
              <a:rPr lang="en-US" b="1" dirty="0" smtClean="0"/>
              <a:t>Paragraph </a:t>
            </a:r>
            <a:r>
              <a:rPr lang="en-US" b="1" dirty="0"/>
              <a:t>8</a:t>
            </a:r>
            <a:r>
              <a:rPr lang="en-US" dirty="0"/>
              <a:t> - </a:t>
            </a:r>
            <a:r>
              <a:rPr lang="en-US" dirty="0" smtClean="0"/>
              <a:t>	Dr</a:t>
            </a:r>
            <a:r>
              <a:rPr lang="en-US" dirty="0"/>
              <a:t>. Hadwen Trust re. human cartilage; research into cancer and </a:t>
            </a:r>
            <a:r>
              <a:rPr lang="en-US" dirty="0" smtClean="0"/>
              <a:t>		multiple sclerosis</a:t>
            </a:r>
            <a:r>
              <a:rPr lang="en-US" dirty="0"/>
              <a:t>.</a:t>
            </a:r>
          </a:p>
          <a:p>
            <a:pPr marL="0" indent="0">
              <a:buNone/>
            </a:pPr>
            <a:r>
              <a:rPr lang="en-US" b="1" dirty="0" smtClean="0"/>
              <a:t>Paragraph </a:t>
            </a:r>
            <a:r>
              <a:rPr lang="en-US" b="1" dirty="0"/>
              <a:t>9</a:t>
            </a:r>
            <a:r>
              <a:rPr lang="en-US" dirty="0"/>
              <a:t> - </a:t>
            </a:r>
            <a:r>
              <a:rPr lang="en-US" dirty="0" smtClean="0"/>
              <a:t>	not </a:t>
            </a:r>
            <a:r>
              <a:rPr lang="en-US" dirty="0"/>
              <a:t>relevant: </a:t>
            </a:r>
            <a:r>
              <a:rPr lang="en-US" dirty="0" smtClean="0"/>
              <a:t>conclusion.</a:t>
            </a:r>
          </a:p>
          <a:p>
            <a:pPr marL="0" indent="0">
              <a:buNone/>
            </a:pPr>
            <a:endParaRPr lang="en-US" dirty="0"/>
          </a:p>
          <a:p>
            <a:pPr marL="0" indent="0">
              <a:buNone/>
            </a:pPr>
            <a:r>
              <a:rPr lang="en-US" dirty="0" smtClean="0"/>
              <a:t>4</a:t>
            </a:r>
            <a:r>
              <a:rPr lang="en-US" dirty="0"/>
              <a:t>.	</a:t>
            </a:r>
          </a:p>
          <a:p>
            <a:pPr marL="0" indent="0">
              <a:buNone/>
            </a:pPr>
            <a:r>
              <a:rPr lang="en-US" b="1" dirty="0" smtClean="0"/>
              <a:t>There </a:t>
            </a:r>
            <a:r>
              <a:rPr lang="en-US" b="1" dirty="0"/>
              <a:t>is clear evidence of good linkage in the essay:</a:t>
            </a:r>
          </a:p>
          <a:p>
            <a:pPr marL="0" indent="0">
              <a:buNone/>
            </a:pPr>
            <a:r>
              <a:rPr lang="en-US" dirty="0" smtClean="0"/>
              <a:t>One </a:t>
            </a:r>
            <a:r>
              <a:rPr lang="en-US" dirty="0"/>
              <a:t>of my main reasons...' (</a:t>
            </a:r>
            <a:r>
              <a:rPr lang="en-US" dirty="0" err="1"/>
              <a:t>para</a:t>
            </a:r>
            <a:r>
              <a:rPr lang="en-US" dirty="0"/>
              <a:t> 2)</a:t>
            </a:r>
          </a:p>
          <a:p>
            <a:pPr marL="0" indent="0">
              <a:buNone/>
            </a:pPr>
            <a:r>
              <a:rPr lang="en-US" dirty="0" smtClean="0"/>
              <a:t>'Moreover</a:t>
            </a:r>
            <a:r>
              <a:rPr lang="en-US" dirty="0"/>
              <a:t>...' (</a:t>
            </a:r>
            <a:r>
              <a:rPr lang="en-US" dirty="0" err="1"/>
              <a:t>para</a:t>
            </a:r>
            <a:r>
              <a:rPr lang="en-US" dirty="0"/>
              <a:t> 3) clearly continues argument</a:t>
            </a:r>
          </a:p>
          <a:p>
            <a:pPr marL="0" indent="0">
              <a:buNone/>
            </a:pPr>
            <a:r>
              <a:rPr lang="en-US" dirty="0" smtClean="0"/>
              <a:t>'In </a:t>
            </a:r>
            <a:r>
              <a:rPr lang="en-US" dirty="0"/>
              <a:t>addition...' (</a:t>
            </a:r>
            <a:r>
              <a:rPr lang="en-US" dirty="0" err="1"/>
              <a:t>para</a:t>
            </a:r>
            <a:r>
              <a:rPr lang="en-US" dirty="0"/>
              <a:t> 4) clearly moves argument on</a:t>
            </a:r>
          </a:p>
          <a:p>
            <a:pPr marL="0" indent="0">
              <a:buNone/>
            </a:pPr>
            <a:r>
              <a:rPr lang="en-US" dirty="0" smtClean="0"/>
              <a:t>'On </a:t>
            </a:r>
            <a:r>
              <a:rPr lang="en-US" dirty="0"/>
              <a:t>the other hand...' (</a:t>
            </a:r>
            <a:r>
              <a:rPr lang="en-US" dirty="0" err="1"/>
              <a:t>para</a:t>
            </a:r>
            <a:r>
              <a:rPr lang="en-US" dirty="0"/>
              <a:t> 6) signals clearly that the writer is moving on to arguments the </a:t>
            </a:r>
            <a:r>
              <a:rPr lang="en-US" dirty="0" smtClean="0"/>
              <a:t>opposing </a:t>
            </a:r>
            <a:r>
              <a:rPr lang="en-US" dirty="0"/>
              <a:t>side would offer in support of experiments</a:t>
            </a:r>
          </a:p>
          <a:p>
            <a:pPr marL="0" indent="0">
              <a:buNone/>
            </a:pPr>
            <a:r>
              <a:rPr lang="en-US" dirty="0" smtClean="0"/>
              <a:t>'In </a:t>
            </a:r>
            <a:r>
              <a:rPr lang="en-US" dirty="0"/>
              <a:t>conclusion...' (</a:t>
            </a:r>
            <a:r>
              <a:rPr lang="en-US" dirty="0" err="1"/>
              <a:t>para</a:t>
            </a:r>
            <a:r>
              <a:rPr lang="en-US" dirty="0"/>
              <a:t> 9) clearly indicates argument drawing to a close</a:t>
            </a:r>
          </a:p>
          <a:p>
            <a:endParaRPr lang="en-US" dirty="0"/>
          </a:p>
          <a:p>
            <a:endParaRPr lang="en-GB" dirty="0"/>
          </a:p>
        </p:txBody>
      </p:sp>
      <p:pic>
        <p:nvPicPr>
          <p:cNvPr id="5" name="Picture 2" descr="https://answers.atlassian.com/m/atlassian/media/images/answers-darkblue_large_atlassi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0"/>
            <a:ext cx="5256584" cy="119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arn(inVertical)">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barn(inVertical)">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barn(inVertical)">
                                      <p:cBhvr>
                                        <p:cTn id="55" dur="500"/>
                                        <p:tgtEl>
                                          <p:spTgt spid="3">
                                            <p:txEl>
                                              <p:pRg st="11" end="11"/>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barn(inVertical)">
                                      <p:cBhvr>
                                        <p:cTn id="58" dur="500"/>
                                        <p:tgtEl>
                                          <p:spTgt spid="3">
                                            <p:txEl>
                                              <p:pRg st="13" end="13"/>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Effect transition="in" filter="barn(inVertical)">
                                      <p:cBhvr>
                                        <p:cTn id="61" dur="500"/>
                                        <p:tgtEl>
                                          <p:spTgt spid="3">
                                            <p:txEl>
                                              <p:pRg st="14" end="14"/>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animEffect transition="in" filter="barn(inVertical)">
                                      <p:cBhvr>
                                        <p:cTn id="64" dur="500"/>
                                        <p:tgtEl>
                                          <p:spTgt spid="3">
                                            <p:txEl>
                                              <p:pRg st="15" end="15"/>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barn(inVertical)">
                                      <p:cBhvr>
                                        <p:cTn id="67" dur="500"/>
                                        <p:tgtEl>
                                          <p:spTgt spid="3">
                                            <p:txEl>
                                              <p:pRg st="16" end="16"/>
                                            </p:txEl>
                                          </p:spTgt>
                                        </p:tgtEl>
                                      </p:cBhvr>
                                    </p:animEffect>
                                  </p:childTnLst>
                                </p:cTn>
                              </p:par>
                              <p:par>
                                <p:cTn id="68" presetID="16" presetClass="entr" presetSubtype="21" fill="hold" nodeType="with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barn(inVertical)">
                                      <p:cBhvr>
                                        <p:cTn id="70" dur="500"/>
                                        <p:tgtEl>
                                          <p:spTgt spid="3">
                                            <p:txEl>
                                              <p:pRg st="12" end="12"/>
                                            </p:txEl>
                                          </p:spTgt>
                                        </p:tgtEl>
                                      </p:cBhvr>
                                    </p:animEffect>
                                  </p:childTnLst>
                                </p:cTn>
                              </p:par>
                              <p:par>
                                <p:cTn id="71" presetID="16" presetClass="entr" presetSubtype="21"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Effect transition="in" filter="barn(inVertical)">
                                      <p:cBhvr>
                                        <p:cTn id="73"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1" dirty="0" smtClean="0"/>
              <a:t>You are now ready to write your discursive essay!</a:t>
            </a:r>
            <a:endParaRPr lang="en-GB" b="1" dirty="0"/>
          </a:p>
        </p:txBody>
      </p:sp>
      <p:sp>
        <p:nvSpPr>
          <p:cNvPr id="5" name="Subtitle 4"/>
          <p:cNvSpPr>
            <a:spLocks noGrp="1"/>
          </p:cNvSpPr>
          <p:nvPr>
            <p:ph type="subTitle" idx="1"/>
          </p:nvPr>
        </p:nvSpPr>
        <p:spPr/>
        <p:txBody>
          <a:bodyPr/>
          <a:lstStyle/>
          <a:p>
            <a:r>
              <a:rPr lang="en-GB" b="1" dirty="0" smtClean="0">
                <a:solidFill>
                  <a:schemeClr val="tx1"/>
                </a:solidFill>
              </a:rPr>
              <a:t>Remember to use all of your notes and include the findings of your research…</a:t>
            </a:r>
            <a:endParaRPr lang="en-GB" b="1" dirty="0">
              <a:solidFill>
                <a:schemeClr val="tx1"/>
              </a:solidFill>
            </a:endParaRPr>
          </a:p>
        </p:txBody>
      </p:sp>
      <p:pic>
        <p:nvPicPr>
          <p:cNvPr id="1026" name="Picture 2" descr="C:\Documents and Settings\mcewant-s\Local Settings\Temporary Internet Files\Content.IE5\WUBHFHPJ\MC9004404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60648"/>
            <a:ext cx="17367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mcewant-s\Local Settings\Temporary Internet Files\Content.IE5\VEQI248F\MC9002950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0648"/>
            <a:ext cx="183062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512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a:t>7</a:t>
            </a:r>
            <a:r>
              <a:rPr lang="en-GB" b="1" u="sng" dirty="0" smtClean="0"/>
              <a:t>/4/14</a:t>
            </a:r>
            <a:r>
              <a:rPr lang="en-GB" b="1" dirty="0" smtClean="0"/>
              <a:t>    </a:t>
            </a:r>
            <a:r>
              <a:rPr lang="en-GB" b="1" u="sng" dirty="0" smtClean="0"/>
              <a:t>Essay Writing</a:t>
            </a:r>
            <a:endParaRPr lang="en-GB" b="1" u="sng" dirty="0"/>
          </a:p>
        </p:txBody>
      </p:sp>
      <p:sp>
        <p:nvSpPr>
          <p:cNvPr id="3" name="Content Placeholder 2"/>
          <p:cNvSpPr>
            <a:spLocks noGrp="1"/>
          </p:cNvSpPr>
          <p:nvPr>
            <p:ph idx="1"/>
          </p:nvPr>
        </p:nvSpPr>
        <p:spPr>
          <a:xfrm>
            <a:off x="323528" y="1340768"/>
            <a:ext cx="8064896" cy="5517232"/>
          </a:xfrm>
        </p:spPr>
        <p:txBody>
          <a:bodyPr>
            <a:normAutofit lnSpcReduction="10000"/>
          </a:bodyPr>
          <a:lstStyle/>
          <a:p>
            <a:pPr marL="0" indent="0">
              <a:lnSpc>
                <a:spcPct val="80000"/>
              </a:lnSpc>
              <a:spcBef>
                <a:spcPts val="0"/>
              </a:spcBef>
              <a:buNone/>
            </a:pPr>
            <a:r>
              <a:rPr lang="en-GB" sz="3600" b="1" dirty="0" smtClean="0">
                <a:solidFill>
                  <a:srgbClr val="000000"/>
                </a:solidFill>
              </a:rPr>
              <a:t>TP: write our discursive essays</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nSpc>
                <a:spcPct val="80000"/>
              </a:lnSpc>
              <a:spcBef>
                <a:spcPts val="0"/>
              </a:spcBef>
              <a:buNone/>
            </a:pPr>
            <a:r>
              <a:rPr lang="en-GB" sz="3600" b="1" dirty="0" smtClean="0">
                <a:solidFill>
                  <a:srgbClr val="FF0000"/>
                </a:solidFill>
              </a:rPr>
              <a:t>Bell work: Rewrite the following introduction with correct punctuation.</a:t>
            </a:r>
          </a:p>
          <a:p>
            <a:pPr marL="0" indent="0">
              <a:lnSpc>
                <a:spcPct val="80000"/>
              </a:lnSpc>
              <a:spcBef>
                <a:spcPts val="0"/>
              </a:spcBef>
              <a:buNone/>
            </a:pPr>
            <a:endParaRPr lang="en-US" sz="3600" b="1" dirty="0">
              <a:solidFill>
                <a:srgbClr val="FF0000"/>
              </a:solidFill>
            </a:endParaRPr>
          </a:p>
          <a:p>
            <a:pPr marL="0" indent="0">
              <a:lnSpc>
                <a:spcPct val="80000"/>
              </a:lnSpc>
              <a:spcBef>
                <a:spcPts val="0"/>
              </a:spcBef>
              <a:buNone/>
            </a:pPr>
            <a:r>
              <a:rPr lang="en-US" sz="3600" b="1" dirty="0" smtClean="0">
                <a:solidFill>
                  <a:srgbClr val="FF0000"/>
                </a:solidFill>
              </a:rPr>
              <a:t>thirteen years of young peoples lives are spent in school and many say these are the best years of their lives however school brings rules and boundaries including the need to wear school uniform in my opinion this is completely unnecessary</a:t>
            </a:r>
            <a:endParaRPr lang="en-GB" dirty="0"/>
          </a:p>
        </p:txBody>
      </p:sp>
      <p:pic>
        <p:nvPicPr>
          <p:cNvPr id="5" name="Picture 4" descr="C:\Documents and Settings\mcewant-s\Local Settings\Temporary Internet Files\Content.IE5\WM1I92RL\MC9000886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085" y="0"/>
            <a:ext cx="1706915" cy="171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6478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Corrected Version</a:t>
            </a:r>
            <a:endParaRPr lang="en-GB" b="1" u="sng" dirty="0"/>
          </a:p>
        </p:txBody>
      </p:sp>
      <p:sp>
        <p:nvSpPr>
          <p:cNvPr id="3" name="Content Placeholder 2"/>
          <p:cNvSpPr>
            <a:spLocks noGrp="1"/>
          </p:cNvSpPr>
          <p:nvPr>
            <p:ph idx="1"/>
          </p:nvPr>
        </p:nvSpPr>
        <p:spPr/>
        <p:txBody>
          <a:bodyPr/>
          <a:lstStyle/>
          <a:p>
            <a:pPr marL="0" indent="0">
              <a:buNone/>
            </a:pPr>
            <a:r>
              <a:rPr lang="en-US" sz="4000" b="1" dirty="0" smtClean="0">
                <a:solidFill>
                  <a:srgbClr val="FF0000"/>
                </a:solidFill>
              </a:rPr>
              <a:t>T</a:t>
            </a:r>
            <a:r>
              <a:rPr lang="en-US" sz="4000" b="1" dirty="0" smtClean="0"/>
              <a:t>hirteen </a:t>
            </a:r>
            <a:r>
              <a:rPr lang="en-US" sz="4000" b="1" dirty="0"/>
              <a:t>years of young </a:t>
            </a:r>
            <a:r>
              <a:rPr lang="en-US" sz="4000" b="1" dirty="0" smtClean="0"/>
              <a:t>people</a:t>
            </a:r>
            <a:r>
              <a:rPr lang="en-US" sz="4000" b="1" dirty="0" smtClean="0">
                <a:solidFill>
                  <a:srgbClr val="FF0000"/>
                </a:solidFill>
              </a:rPr>
              <a:t>’</a:t>
            </a:r>
            <a:r>
              <a:rPr lang="en-US" sz="4000" b="1" dirty="0" smtClean="0"/>
              <a:t>s </a:t>
            </a:r>
            <a:r>
              <a:rPr lang="en-US" sz="4000" b="1" dirty="0"/>
              <a:t>lives are spent in </a:t>
            </a:r>
            <a:r>
              <a:rPr lang="en-US" sz="4000" b="1" dirty="0" smtClean="0"/>
              <a:t>school</a:t>
            </a:r>
            <a:r>
              <a:rPr lang="en-US" sz="4000" b="1" dirty="0" smtClean="0">
                <a:solidFill>
                  <a:srgbClr val="FF0000"/>
                </a:solidFill>
              </a:rPr>
              <a:t>,</a:t>
            </a:r>
            <a:r>
              <a:rPr lang="en-US" sz="4000" b="1" dirty="0" smtClean="0"/>
              <a:t> </a:t>
            </a:r>
            <a:r>
              <a:rPr lang="en-US" sz="4000" b="1" dirty="0"/>
              <a:t>and many say these are the best years of their </a:t>
            </a:r>
            <a:r>
              <a:rPr lang="en-US" sz="4000" b="1" dirty="0" smtClean="0"/>
              <a:t>lives</a:t>
            </a:r>
            <a:r>
              <a:rPr lang="en-US" sz="4000" b="1" dirty="0" smtClean="0">
                <a:solidFill>
                  <a:srgbClr val="FF0000"/>
                </a:solidFill>
              </a:rPr>
              <a:t>.</a:t>
            </a:r>
            <a:r>
              <a:rPr lang="en-US" sz="4000" b="1" dirty="0" smtClean="0"/>
              <a:t> </a:t>
            </a:r>
            <a:r>
              <a:rPr lang="en-US" sz="4000" b="1" dirty="0" smtClean="0">
                <a:solidFill>
                  <a:srgbClr val="FF0000"/>
                </a:solidFill>
              </a:rPr>
              <a:t>H</a:t>
            </a:r>
            <a:r>
              <a:rPr lang="en-US" sz="4000" b="1" dirty="0" smtClean="0"/>
              <a:t>owever</a:t>
            </a:r>
            <a:r>
              <a:rPr lang="en-US" sz="4000" b="1" dirty="0" smtClean="0">
                <a:solidFill>
                  <a:srgbClr val="FF0000"/>
                </a:solidFill>
              </a:rPr>
              <a:t>,</a:t>
            </a:r>
            <a:r>
              <a:rPr lang="en-US" sz="4000" b="1" dirty="0" smtClean="0"/>
              <a:t> </a:t>
            </a:r>
            <a:r>
              <a:rPr lang="en-US" sz="4000" b="1" dirty="0"/>
              <a:t>school brings rules and </a:t>
            </a:r>
            <a:r>
              <a:rPr lang="en-US" sz="4000" b="1" dirty="0" smtClean="0"/>
              <a:t>boundaries</a:t>
            </a:r>
            <a:r>
              <a:rPr lang="en-US" sz="4000" b="1" dirty="0" smtClean="0">
                <a:solidFill>
                  <a:srgbClr val="FF0000"/>
                </a:solidFill>
              </a:rPr>
              <a:t>,</a:t>
            </a:r>
            <a:r>
              <a:rPr lang="en-US" sz="4000" b="1" dirty="0" smtClean="0"/>
              <a:t> </a:t>
            </a:r>
            <a:r>
              <a:rPr lang="en-US" sz="4000" b="1" dirty="0"/>
              <a:t>including the need to wear school </a:t>
            </a:r>
            <a:r>
              <a:rPr lang="en-US" sz="4000" b="1" dirty="0" smtClean="0"/>
              <a:t>uniform</a:t>
            </a:r>
            <a:r>
              <a:rPr lang="en-US" sz="4000" b="1" dirty="0" smtClean="0">
                <a:solidFill>
                  <a:srgbClr val="FF0000"/>
                </a:solidFill>
              </a:rPr>
              <a:t>.</a:t>
            </a:r>
            <a:r>
              <a:rPr lang="en-US" sz="4000" b="1" dirty="0" smtClean="0"/>
              <a:t> </a:t>
            </a:r>
            <a:r>
              <a:rPr lang="en-US" sz="4000" b="1" dirty="0" smtClean="0">
                <a:solidFill>
                  <a:srgbClr val="FF0000"/>
                </a:solidFill>
              </a:rPr>
              <a:t>I</a:t>
            </a:r>
            <a:r>
              <a:rPr lang="en-US" sz="4000" b="1" dirty="0" smtClean="0"/>
              <a:t>n </a:t>
            </a:r>
            <a:r>
              <a:rPr lang="en-US" sz="4000" b="1" dirty="0"/>
              <a:t>my </a:t>
            </a:r>
            <a:r>
              <a:rPr lang="en-US" sz="4000" b="1" dirty="0" smtClean="0"/>
              <a:t>opinion</a:t>
            </a:r>
            <a:r>
              <a:rPr lang="en-US" sz="4000" b="1" dirty="0" smtClean="0">
                <a:solidFill>
                  <a:srgbClr val="FF0000"/>
                </a:solidFill>
              </a:rPr>
              <a:t>, </a:t>
            </a:r>
            <a:r>
              <a:rPr lang="en-US" sz="4000" b="1" dirty="0"/>
              <a:t>this is completely </a:t>
            </a:r>
            <a:r>
              <a:rPr lang="en-US" sz="4000" b="1" dirty="0" smtClean="0"/>
              <a:t>unnecessary</a:t>
            </a:r>
            <a:r>
              <a:rPr lang="en-US" sz="4000" b="1" dirty="0" smtClean="0">
                <a:solidFill>
                  <a:srgbClr val="FF0000"/>
                </a:solidFill>
              </a:rPr>
              <a:t>.</a:t>
            </a:r>
            <a:endParaRPr lang="en-GB" sz="4000" dirty="0">
              <a:solidFill>
                <a:srgbClr val="FF0000"/>
              </a:solidFill>
            </a:endParaRPr>
          </a:p>
          <a:p>
            <a:pPr marL="0" indent="0">
              <a:buNone/>
            </a:pPr>
            <a:endParaRPr lang="en-GB" dirty="0"/>
          </a:p>
        </p:txBody>
      </p:sp>
    </p:spTree>
    <p:extLst>
      <p:ext uri="{BB962C8B-B14F-4D97-AF65-F5344CB8AC3E}">
        <p14:creationId xmlns:p14="http://schemas.microsoft.com/office/powerpoint/2010/main" val="2518279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0425"/>
            <a:ext cx="7774632" cy="1946647"/>
          </a:xfrm>
        </p:spPr>
        <p:txBody>
          <a:bodyPr>
            <a:normAutofit/>
          </a:bodyPr>
          <a:lstStyle/>
          <a:p>
            <a:r>
              <a:rPr lang="en-GB" b="1" dirty="0" smtClean="0"/>
              <a:t>What issues did you manage to come up with?</a:t>
            </a:r>
            <a:endParaRPr lang="en-GB" dirty="0"/>
          </a:p>
        </p:txBody>
      </p:sp>
      <p:pic>
        <p:nvPicPr>
          <p:cNvPr id="2050" name="Picture 2" descr="C:\Documents and Settings\mcewant-s\Local Settings\Temporary Internet Files\Content.IE5\WUBHFHPJ\MC90043487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76672"/>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mcewant-s\Local Settings\Temporary Internet Files\Content.IE5\7168AIWS\MC9000365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33056"/>
            <a:ext cx="1008112" cy="25370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512670"/>
            <a:ext cx="1304702" cy="130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AutoShape 4" descr="data:image/jpeg;base64,/9j/4AAQSkZJRgABAQAAAQABAAD/2wCEAAkGBxMTEhUUEhAVFRUSGRgVFhgYFhkYFxwXFRUXFhkbFRcYHSgjGB0lHRQYITQhJTUrLi46Fx8/ODMsNygtMC0BCgoKDg0OGxAQGzQkICQsLC4sLCwsLCwyLDQsLyw0LDQvLCwsLCwsLCwsLCwsLCwsLCwsLCwsLCwsLCwsLCwsLP/AABEIAQMAwgMBIgACEQEDEQH/xAAcAAEAAgIDAQAAAAAAAAAAAAAABQYEBwECAwj/xAA+EAABAwMCBAQDBQYFBAMAAAABAAIRAxIhBDEFIkFRBhNhgQdxkTJCUqHwFCMzYoLBcpKisdEVQ+HxJGOj/8QAGgEBAAMBAQEAAAAAAAAAAAAAAAIEBQMBBv/EAC0RAAIBAwMCBQMEAwAAAAAAAAABAgMEERIhMVFhBRMiMkFxgbEjQpGhFDPw/9oADAMBAAIRAxEAPwDeKIiAIiIAiIgCIiAIuFEcX4/Sogy4EjpP9tz7KFSpGmsyeCUYOTwiXXV1QDcge61lx7xo407hUIvMMa3HKDBcYM7ggD0VeGvq1yLQ4CBcSbiT1jss+p4lGKylsXadhKXLN2DUNP32/ULuCtLag1WNkEyumj8RVqbs1TT/AAxcZPbBx7rnT8VU/wBp1n4a1xI3cEWu+E/EBzXilqWSccwgHJ33g9+nur7o9Wyq0PpvDmnYj9YPotGlXhU9rKFSjOn7ke6Ii7HIIiIAiIgCIiAIiIAiIgCIiAIiIAiLE4nqvLpl3Xp81GUlFZZ7FOTwiI8TcaFNpawmRuR0Wp/EutrvYHW3B5cJYJ5pgiBnqP0VMcY17qwq0qPNWcWlrZiWh0H83A+kKG0GkdpW3VKtRz6nKRTIsEEHFQGAZG+DusKc5VZ65fZGtTgqa0orGicS7mnfqtu+CeG3suLYAwFrnitVlOy5vNVdJMhx3HUEg/Oc9gtm8N1JextKHNY1oJtJaS4gmCRtAzHcjsqtwtTWVsSc2otRZZNXoqLWc7RbtsTv6AStWeOuG06VrqbwW1JjoREA+vVbD0XHrqIupucWMHmnHKbQTd6z22yqJx2r5zfNc2HieV7ztcbQGmRMWkwklBSTgjnQ8xNpsqeo1LqTnNqc8U7GmYi4XNLTEiCTj5hWb4feMH0HCm8l9N2+ZIP4m/8AHWFA8Zp+bRbVYwNFJoY8Y37g7nvHqfeuaWta6QrtGT90eSVRKWzPqmlUDgCDIIkH0K7rXXw08R3DyHu/wz37DuCtirXpVFUjky6kHCWAiIupAIiIAiIgCIiAIiIAiIgCIiA4VU8d62ynE7CVa1rv4jPkO9AqPiE9NLHVlqzjmpnoap0FDU6qu9tAnmHOREhkyY69OmVc9fpadNjGgMbbyOsFKk43YMucCSf5Wkk3DZefg3SBmnDrQH1C998wCwGIc4jlAxt1nCnK7I5iJaYAc4mTGQWk1IgZwBJ91mynvj4RdNfcU0zZLnU3UW07ajQ8sJIa6BdbnmBjfEe4sek1wfWe4OcS6DAtdsADcDIcJnIA3Xnxg/sxNQxULuZgI3L5y4R+E7EQeaYIleXDtDTrMbqXljS5xBBc0NumASDBzb9ZxleOWqPqJYSLo6rax72tLXGC4NB+1IyGgSA8N/0quauix0Pe1lNkEbS7fJaIEmTOdsLI1WtAY0tfRFoi3zAQ9u8ASHAhwBGD1HVVnjWte9jWB/MNmiQ6I5ppuMgQMEYgBcFSb4PMmDrtZaalNk+W8zkzsIEnbrsANvkoGpTIcIB9J7bY7+ymajy2k20FpuJmDdgYhwwYJJnfI9sF9cQWOe15LS1riybee/ckDMkzvkq9TWERZLeGdaWPaQSHNcNj29Oi+h9DXvptf+IA/UL5t4C0ve8AEWAGCbsHYhb58K69g0tEPqNaXYaCQCc4jvuArNtNRm4le5jmKZYURFolEIiIAiIgCIiAIiIAiIgCIiA61HgCSQAMknZa5+IIFriDIIkFbD1NIPaWnZwIPuqL4n0MacNJksJaT3yYPphZXibeEsF2yaUiv+CaTTQhwbLHGDsYOYHuekb7q3aKq2p5lOpcDTcRExc2AQ6ZGCO8++6qvhwf/GIaQ0sqw6QJIIwQfld9FbNBUkvqUyBcKZyMg+WAZyOxEfylZ0Um2zvWInxJ4fbqgwfwjTJseGuMA4IIAhwMdxEqseFtUBW1LGNawCBYwy3lYBc1xc2A77XdXLxRqG0KJh5D6002kEkXOBkwJmG3HOcLXev4adPWpGm0PD6ZpkHbzaEAH1IFsT0B6rvF+nD5EE2iz+UXAuhzgBlrzAyN2uccj3Wu+ImoxxmSCTyGzAPYz2JwrdqNU17Ja0VHvAktps8wHq2LZ/32VZ4xpMl5tbaJfdBHLGC1oEuyAPmPVKXuJM7jXPDCSx0hpaHBn2GkkkskQ0kuyfTBCidTQa2rY0gmA5x2AJAIaXEgbHKyX0DqKYZSpuY0GXPIDLgPw02k25J6lNJTcKhMklp3JMkjeTuV01KOd9z2Kyy5+EuEZdUdT5uWmQBJbIbHpFp3wpweGWte1gm2vXptlxk+XTF9oPrDz7ZXfwrc3T1a9YZe4vI7Ma0ANE9OWFJ+FHOr6kueT/8AGYCR0FWsMCO7aY//AEKzbbXWusLjO/2Pas3GL7F3C5QIvrTHCIiAIiIAiIgCIiAIiIAiIgOFXuPaUEPDiB5kROMnAjuZCsKrvjoAaV9Qz+7gyNxLgAfrH1Kp31LXSz03O1u2qi7lEo6ZzPMbGXfMbZ6ZyQ0Y7qyeHtfLCKlsu3MC4z3wZ79/kq1qeKEW+ZFw+9GCRjM9Qf7LwoVSQ5wMNy2Z3kHriYlsx3WLB4WUadSOdmZHi7jF+oBAkaM8hJxe6GVNjuL24M7FYeu4X+5fSvJdQ1T5MgEuLHARA2Liw4/HGSsnhFAOafsSCQcXSI8xmCcOmn16s9VOcWcxwvdANd9KwdL7WOaNxDi9o65txmF1T2IcNJFC4TrXeY5j3kH7TWFzgQeUukh3oD6598qvpWYcWstmSBzOwCdyScmFicR4S5tL9oY3lbVaHtLTEuAaeYid3Zn8I6mF71GWgchwBLG5JuxytackAznuoVHw0+TrFZbJCjqmERYQRiMH/Yry4EKLq5b+z1HOLsY5REST6ZXhrY0tXTu07A9j2TUY5znAuk3QYEdN8D0Vk4NVdVrPrT5dOwNczBJ3eA5wJiBJIntPSatSPpfR9yWWt8ErxzVMYwtBHl02+bWPQgZpt/qP5BZ3wu0pGi855l+qqPruP+I2gfRv5qg+IK9R2npMt59bVfUdByYf5dMfLYf0rcfCdC2hRp0W7UmNYP6QAtPwmgoZZRu3iKiZiIi2ygEREAREQBERAEREAREQBERAFC+LtG6rpalNom62R6Ne1xj6KaXDxIjuoVIa4uPVEoS0yUuhpJvBalWpaWWs+8XSCP8AD67+mVZNRoWtDA4NYwltJgyRJMNBb94EyD9eqsINNzHPnlbewk9Cx5afeWn5rH1ukFZlsl1NwtIMg3A4I2IMZ9gvnYxxsas62t54MR+jHPT8syach0YOTLbp+1BG/Y7yvLU21GsD2kyKbzgAXU3gSM45jK71hZVbUue0tNtQFwdTLXloDiMEFsDb/wBdeLNslwbe1rrWwYltV4LgO8OaADvhRT2ILnchfE7WspV/3n8WHMaZBueRNvQbTB9VXqTxyuaQx4a19ziMFoEyJ9g3srVxHQedTdScQXB76Yd/KSbT6coB/pChODUqepc8Np2WSWgg2lpLjLSciJI9lFvTB9mWI8mRR0H7prqtNnlPcQaxE+W4ZuqiOoaAHAiNis7Q6xjqLaV8OD3sdkHqRgj8Qj6rjV8QOn0r2Nc57yRFMOiWlwa443AF3psuvCX+U01nUpFMBzWwIuiW5nacT6D5LhKKlTXclqak8/HB51SKvGKFFv2NH5dPbctF31uk/wBK24Fpn4aXVdc1z4LiX1CYAmAQD7l2/wA1udfR2SxB/Uy7r3JdgiIrpVCIiAIiIAiIgCIiAIiIAiIgCFFwUBrnhuud5+r07TDm1nPaSMQ4m4Y2yRB7rN02sGRdaZDDu4TvIbMt2PpvviYnxc6npuJNqM5XVWzVPzgAgdZgk/IrJloea1ktIzmHQ0wIds6InO+Pwr5ir6KrXd/k1UlKKfUla9IHDxvFxDRE3A4n1z7eqhWVDbUDny5tR1Rm4AY42EOnqHQfS30UlT1jXFgBIDueCcyN4kYyDj0Ve8Qary67GH7JkA5kB0scQfukFwz/APYvI5cgkSOhfdUeyMuZ5oOMmnUdSkR3DWH3URV0b9PWc+kQ0VGg5byiHXOiNo/sVIeH2gVmNAJLNO0Xn7RvJdn58rsfi6FZPiHUltOmGWnzHPm+RA5Tykd5IXsqeZY7E4y2KHxXjHl1qh8oXOaRcLoBMzbvAJjAjIXT/rhdQqMqG1hHmtbGA+GjpmMkwsjUcHqVGD94yYIi0mLhJE/PKw2eHarmkPdTimQTaZwYkR/SAF2/Tws/B6st4Lt8JeHW1i+P4dIMJ9XkH2iD85W1VUPh7pSxlUxglgbiJhsk/wCpW9a1lvRT67mddP8AVaCIitlcIiIAiIgCIiAIiIAiIgCIiAIURAa3+JfDy6oHg5sEAzGXW9Oske0qJ8OV21KV7gXOaIc6bRMc7Hf5rhj+6u3j3Rl9Frh9wmY3gtO3rK1jRaKFRzgSabi50zEnpnqCDIIg59l87dxxVlHvlfc1aD1U0XLR0nGo1pdy2kYGwBlpkH0/94Ud4x0IfSa8iTQde7O9pBcB3xzdFjeH9cS1pBPMbXDcAkEMdnoYEj0B2UrVb5gIthrgRaM9ACPQyNvVV4vSzo1uY3hSv5tUkT5bKTabfkxwaOpIkNBHz6lYfGNUGPjYtDiGnpe7YewCk+EUhRY5xht1rWnAkNnIHbMR6KNruaahiDMAbHDGho/XquspLOTyKMOlRJi4CDJDc++B0ggRndd9f9qjTAIvqXEd2tgznu6I9AV60XXNHbM98mN5HzMdivXgGnNTWgCbWG0YBaQGZietxOfRcW23sdV6Vk2ZwWhZRYDvEn5lSC6tELsvp6UFCCivhGJOWqTYREXQiEREAREQBERAEREAREQBERAEREBj67TCpTcw7OBH/B9jla44lpGXmm4AsJAOME77+tjs9we62etYcRZNbU0nT/EeWGYPNzhs7bkkLI8UpZ0zXPBespcordSlW05LYcab8NO4ALo5SRyzJ+eFafDrRbPmDy9tjjYDcnM4yvPSaxrA1tVljX7iqHSCNwf5fvA5GT0hZeq09CmP3eX1SdnFzYAlzokg/a2G5eOqzuSzKXwRPEtXc0VLiAxxsAwIdOT7H+4VWr8eaXFpaRGWiYJtJzO3fHX1Vh1ALWMZAloBfmTeRmT1M4+ZKh+NmlSYXOYHPdAYJIN3YHsAM/8Alexac8YOmMRPCpxunSA5ri6dhJkTv0AmduyvXw9ou84uI+01zjIzkyPpcR+s6o0/Dbv2cEEVKtxqNnYB7WGRu0m1xj0b6rd3gSgQHEjZoE95z77BWIU4qvCK65f2OVST8qTLcFyuFyt8yQiIgCIiAIiIAiIgCIiAIiIAiIgCIiALWnjAeVrZBjzLKhiNmggk98tP0Wy1UfHvDL2trBoJYHNdiTByI75ER/MFSv4aqWV8Fi2lif1K9Q4ox7QbA6oIDScuAulwBO4BjHy7L14u4l9znYa1gtAEFwJIyMgSCSOtvoqjRFteGVDAbJwZDi0uAj1J/NWPUagugOdNu5iJMdvlA+qxXsaCis8GI1hc78TnbCcyc/X/AIXnxfhTWO81xDw23y+YCSxw8wMO4BkiesBTPC9BfFR0tyT25YIMepyB2gnoFD+O9SJosY1uA4vk/ZbaYIG2AD9Oq8gt0lyet5fYrXhOma2pqVbYySevNtv3JLnH5hbu8KUbaMn7xJ9hj/la08I6TkbbkO2MRPYx02/Nbd0FCym1v4QB79Vfsl5lw59Fgr3T001HqZCIi2TOCIiAIiIAiIgCIiAIiIAiIgCIiAIiIAulRgIgiQe67rheNZ2BQvEulaKpcWAWjtu64QSeuA36FROn0he8NiI+0fTqT+uoVo8R05qfT8h/z1Vdo8UFMBlENffJc8cw6gdRyz+pXyspLXJLhNmxD/WsEjxHXtbTDWhwEQBEEiAJM9BHvlU3XaWlcKj6d79wCfziYnEqQfqXONoeSc5J+pPZR/EHsAa4y0mLCfvN+875Bp/1heR1N5J4UVgu3gPTB4LyIDTI+ZyFeQqT8MeJ06lKoxm7HD3EWgj0lpV2X0FjTUaS78mZdSbqMIiK4VwiIgCIiAIiIAiIgCIiAIiIAiIgCIiALhxXKw+K6iyk53pGN89lzrT0U3LoiUVqaRUPFeoc420nQ+ZMbwBP69lVK5LGWsEYl2zRtEk+kxHr6kqxcT1zKVMmLqrxcGemftHECBO4VN4lxR4m8kX5AAtFM4H8P1kwMn7Ur5SlCTX/AG5sxaisIzdDpjUpvH2pJa1oyXuZ+J0iBOMYbByq5qqbnVHDmqkkU5B2DbRa3o0Yjucqw8MqkacTg3DyxBBbnJOOxJxMGNyMefE9L5bajvLINtzSeUAl9xIG4zAHWXDorEZaW0Qe7yZXwy1ooallMmPNup+hJMx/maPr6rcgXzhwnWObUBnmux82yQ4HYGenyX0LwnWCtRp1R/3Gh3uRn81s2c+YP6lO7hxIy0RFeKYREQBERAEREAREQBERAEREAREQBERAFUPH3GG0mtZeGudzAHrvH+xVuJhaG+L1SrWr3MaXU2wJbnYHcfrdVLvTKHlt4ydaTcXrSzgmNVSYba7TVseA0mMAggktjrviIOJ6quNoGpVay575LWw/Dmlzty07bnbf6lZXg7QAaW60nqd8GcT9FTOM8Wq+e+2q+AYGScCNpVFWcorZlh3e26NrU2CkCxpcXMvc+RIAaXAAblxB+ud1B8RcaoeS+2g0C5+TNTMtZJ5iDO230VQZ4rq+S5ky9+745iB0JG4+agqmuqkBpe+GzaJMC4ybR0kqEbJp5yeO7S4Rbqjg1zamA2packAMYCQJcTviSNzPyW4/hnrmP0oY10+VA9iMR+a+Z2U3HYEn6rc3wj1TqBsq8oeBTg73DIuHT/yrdOMaU02yMqsqscJG4UXAXK0SqEREAREQBERAEREAREQBERAEREARFwUBD+J9f5dIgfafIC1dqfs5knJIgbyTjvnH6KsXjPjjBqXUnPixoAzG8F39lE8B0JdmpjmLhETDWzuN8k+kz2C+evqkpVW3wuDWtlGNPb7jT8ODKcHyy5wJcbnTPQODsHf12UZ/0HSl5DqLXS2diDLi44HeGlWjiHD3eXNOoc2ui4OPMXDlJ3mCfZQ2idfa58guYbiMEi+1hgHe1zvqq8ZzxlMk1GXwe2k8M6OHE6Wlygb+pPUkidsKNfwHTzd+zswZi3MZGZ6bfVWqlSDhznMgNMGJa2ciRIF35KM1zSGlw3aId2BkMkYyARPyPooeZPqyKhHPBStPpueALQwSwlogwcgd7SRGfrgKTZqZqtcwmS0B4zPIBDx3kY/p9Vl1tPYQ2o/le17ASA21wEyI+ySJz/KFAacNY7zHOa0ENfMZN28EHYFjsD+6s+9ZJx9Jvfw1xIV6LXTkYPtsfcKWWr/hdxxrqzqIdLXDlPQkZx7Ej2W0FuW0nKmtXJl1klN6eAiIu5yCIiAIiIAiIgCIiAIiIAiIgCFFwUB85fExr3amqd5cT7SufhzpKzr3MrVWFh5bDMYEktII+oW2/Ffglmqkg2u6GJ+qqOl+HmsoEu0+qax/Qgub/mIEj/Usl14xemqsfg7OOHqiyH8TeLdTpiGmo2qSbpfTAMtxMsIHXsqfV8X1HPDrAIkWj7OXl8QegJ/JSXivwzrBVP7SZIzeXcpns4gAquf9EeTALSe17J+hMr2MbeW6wNdZcZL3wn4liC2tSa0W8pDXP5rQMgObgwO6h9d4+quLopUwCcjmM/PI/RUdpvBGueJZpqjh3AEfWUf4I1g+1Qfn5T9JlQ8u1W7x/J75tb4z/BgavxFWfcLgGv3AaI9pBIUfe55ySY7q1af4fas/9kj/ABGP91Y+CfDGo4/vHjG4Zk+5Iwpf5NvHaH9b/gKlWnz/AGdPhTp3/tNMgYac+8hb7CrnhfwtT0rRAiPcz3JVkV231uOqSxn4IVFFPCeQiIrJzCIiAIiIAiIgCIiAIiIAiIgCIiA4XBYOy7IvHFPZgxquiY7cfr3WKeCUZ/ht/wAoUmiruzoPmCJqpJfJiM0DBsAPkF1PD29z7QP7LNRRVhbL9iHmS6mGzhtMfdJ+ZJWSymBgAAeghd0XeFKEPakiLk3yzhcoi6HgREQBERAEREAREQBERAEREAREQBERAEREAREQBERAEREAREQBERAEREAREQBERAf/2Q==">
            <a:hlinkClick r:id="rId5"/>
          </p:cNvPr>
          <p:cNvSpPr>
            <a:spLocks noChangeAspect="1" noChangeArrowheads="1"/>
          </p:cNvSpPr>
          <p:nvPr/>
        </p:nvSpPr>
        <p:spPr bwMode="auto">
          <a:xfrm>
            <a:off x="1174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3016" name="AutoShape 8" descr="data:image/jpeg;base64,/9j/4AAQSkZJRgABAQAAAQABAAD/2wCEAAkGBxMTEhUUEhAVFRUSGRgVFhgYFhkYFxwXFRUXFhkbFRcYHSgjGB0lHRQYITQhJTUrLi46Fx8/ODMsNygtMC0BCgoKDg0OGxAQGzQkICQsLC4sLCwsLCwyLDQsLyw0LDQvLCwsLCwsLCwsLCwsLCwsLCwsLCwsLCwsLCwsLCwsLP/AABEIAQMAwgMBIgACEQEDEQH/xAAcAAEAAgIDAQAAAAAAAAAAAAAABQYEBwECAwj/xAA+EAABAwMCBAQDBQYFBAMAAAABAAIRAxIhBDEFIkFRBhNhgQdxkTJCUqHwFCMzYoLBcpKisdEVQ+HxJGOj/8QAGgEBAAMBAQEAAAAAAAAAAAAAAAIEBQMBBv/EAC0RAAIBAwMCBQMEAwAAAAAAAAABAgMEERIhMVFhBRMiMkFxgbEjQpGhFDPw/9oADAMBAAIRAxEAPwDeKIiAIiIAiIgCIiAIuFEcX4/Sogy4EjpP9tz7KFSpGmsyeCUYOTwiXXV1QDcge61lx7xo407hUIvMMa3HKDBcYM7ggD0VeGvq1yLQ4CBcSbiT1jss+p4lGKylsXadhKXLN2DUNP32/ULuCtLag1WNkEyumj8RVqbs1TT/AAxcZPbBx7rnT8VU/wBp1n4a1xI3cEWu+E/EBzXilqWSccwgHJ33g9+nur7o9Wyq0PpvDmnYj9YPotGlXhU9rKFSjOn7ke6Ii7HIIiIAiIgCIiAIiIAiIgCIiAIiIAiLE4nqvLpl3Xp81GUlFZZ7FOTwiI8TcaFNpawmRuR0Wp/EutrvYHW3B5cJYJ5pgiBnqP0VMcY17qwq0qPNWcWlrZiWh0H83A+kKG0GkdpW3VKtRz6nKRTIsEEHFQGAZG+DusKc5VZ65fZGtTgqa0orGicS7mnfqtu+CeG3suLYAwFrnitVlOy5vNVdJMhx3HUEg/Oc9gtm8N1JextKHNY1oJtJaS4gmCRtAzHcjsqtwtTWVsSc2otRZZNXoqLWc7RbtsTv6AStWeOuG06VrqbwW1JjoREA+vVbD0XHrqIupucWMHmnHKbQTd6z22yqJx2r5zfNc2HieV7ztcbQGmRMWkwklBSTgjnQ8xNpsqeo1LqTnNqc8U7GmYi4XNLTEiCTj5hWb4feMH0HCm8l9N2+ZIP4m/8AHWFA8Zp+bRbVYwNFJoY8Y37g7nvHqfeuaWta6QrtGT90eSVRKWzPqmlUDgCDIIkH0K7rXXw08R3DyHu/wz37DuCtirXpVFUjky6kHCWAiIupAIiIAiIgCIiAIiIAiIgCIiA4VU8d62ynE7CVa1rv4jPkO9AqPiE9NLHVlqzjmpnoap0FDU6qu9tAnmHOREhkyY69OmVc9fpadNjGgMbbyOsFKk43YMucCSf5Wkk3DZefg3SBmnDrQH1C998wCwGIc4jlAxt1nCnK7I5iJaYAc4mTGQWk1IgZwBJ91mynvj4RdNfcU0zZLnU3UW07ajQ8sJIa6BdbnmBjfEe4sek1wfWe4OcS6DAtdsADcDIcJnIA3Xnxg/sxNQxULuZgI3L5y4R+E7EQeaYIleXDtDTrMbqXljS5xBBc0NumASDBzb9ZxleOWqPqJYSLo6rax72tLXGC4NB+1IyGgSA8N/0quauix0Pe1lNkEbS7fJaIEmTOdsLI1WtAY0tfRFoi3zAQ9u8ASHAhwBGD1HVVnjWte9jWB/MNmiQ6I5ppuMgQMEYgBcFSb4PMmDrtZaalNk+W8zkzsIEnbrsANvkoGpTIcIB9J7bY7+ymajy2k20FpuJmDdgYhwwYJJnfI9sF9cQWOe15LS1riybee/ckDMkzvkq9TWERZLeGdaWPaQSHNcNj29Oi+h9DXvptf+IA/UL5t4C0ve8AEWAGCbsHYhb58K69g0tEPqNaXYaCQCc4jvuArNtNRm4le5jmKZYURFolEIiIAiIgCIiAIiIAiIgCIiA61HgCSQAMknZa5+IIFriDIIkFbD1NIPaWnZwIPuqL4n0MacNJksJaT3yYPphZXibeEsF2yaUiv+CaTTQhwbLHGDsYOYHuekb7q3aKq2p5lOpcDTcRExc2AQ6ZGCO8++6qvhwf/GIaQ0sqw6QJIIwQfld9FbNBUkvqUyBcKZyMg+WAZyOxEfylZ0Um2zvWInxJ4fbqgwfwjTJseGuMA4IIAhwMdxEqseFtUBW1LGNawCBYwy3lYBc1xc2A77XdXLxRqG0KJh5D6002kEkXOBkwJmG3HOcLXev4adPWpGm0PD6ZpkHbzaEAH1IFsT0B6rvF+nD5EE2iz+UXAuhzgBlrzAyN2uccj3Wu+ImoxxmSCTyGzAPYz2JwrdqNU17Ja0VHvAktps8wHq2LZ/32VZ4xpMl5tbaJfdBHLGC1oEuyAPmPVKXuJM7jXPDCSx0hpaHBn2GkkkskQ0kuyfTBCidTQa2rY0gmA5x2AJAIaXEgbHKyX0DqKYZSpuY0GXPIDLgPw02k25J6lNJTcKhMklp3JMkjeTuV01KOd9z2Kyy5+EuEZdUdT5uWmQBJbIbHpFp3wpweGWte1gm2vXptlxk+XTF9oPrDz7ZXfwrc3T1a9YZe4vI7Ma0ANE9OWFJ+FHOr6kueT/8AGYCR0FWsMCO7aY//AEKzbbXWusLjO/2Pas3GL7F3C5QIvrTHCIiAIiIAiIgCIiAIiIAiIgOFXuPaUEPDiB5kROMnAjuZCsKrvjoAaV9Qz+7gyNxLgAfrH1Kp31LXSz03O1u2qi7lEo6ZzPMbGXfMbZ6ZyQ0Y7qyeHtfLCKlsu3MC4z3wZ79/kq1qeKEW+ZFw+9GCRjM9Qf7LwoVSQ5wMNy2Z3kHriYlsx3WLB4WUadSOdmZHi7jF+oBAkaM8hJxe6GVNjuL24M7FYeu4X+5fSvJdQ1T5MgEuLHARA2Liw4/HGSsnhFAOafsSCQcXSI8xmCcOmn16s9VOcWcxwvdANd9KwdL7WOaNxDi9o65txmF1T2IcNJFC4TrXeY5j3kH7TWFzgQeUukh3oD6598qvpWYcWstmSBzOwCdyScmFicR4S5tL9oY3lbVaHtLTEuAaeYid3Zn8I6mF71GWgchwBLG5JuxytackAznuoVHw0+TrFZbJCjqmERYQRiMH/Yry4EKLq5b+z1HOLsY5REST6ZXhrY0tXTu07A9j2TUY5znAuk3QYEdN8D0Vk4NVdVrPrT5dOwNczBJ3eA5wJiBJIntPSatSPpfR9yWWt8ErxzVMYwtBHl02+bWPQgZpt/qP5BZ3wu0pGi855l+qqPruP+I2gfRv5qg+IK9R2npMt59bVfUdByYf5dMfLYf0rcfCdC2hRp0W7UmNYP6QAtPwmgoZZRu3iKiZiIi2ygEREAREQBERAEREAREQBERAFC+LtG6rpalNom62R6Ne1xj6KaXDxIjuoVIa4uPVEoS0yUuhpJvBalWpaWWs+8XSCP8AD67+mVZNRoWtDA4NYwltJgyRJMNBb94EyD9eqsINNzHPnlbewk9Cx5afeWn5rH1ukFZlsl1NwtIMg3A4I2IMZ9gvnYxxsas62t54MR+jHPT8syach0YOTLbp+1BG/Y7yvLU21GsD2kyKbzgAXU3gSM45jK71hZVbUue0tNtQFwdTLXloDiMEFsDb/wBdeLNslwbe1rrWwYltV4LgO8OaADvhRT2ILnchfE7WspV/3n8WHMaZBueRNvQbTB9VXqTxyuaQx4a19ziMFoEyJ9g3srVxHQedTdScQXB76Yd/KSbT6coB/pChODUqepc8Np2WSWgg2lpLjLSciJI9lFvTB9mWI8mRR0H7prqtNnlPcQaxE+W4ZuqiOoaAHAiNis7Q6xjqLaV8OD3sdkHqRgj8Qj6rjV8QOn0r2Nc57yRFMOiWlwa443AF3psuvCX+U01nUpFMBzWwIuiW5nacT6D5LhKKlTXclqak8/HB51SKvGKFFv2NH5dPbctF31uk/wBK24Fpn4aXVdc1z4LiX1CYAmAQD7l2/wA1udfR2SxB/Uy7r3JdgiIrpVCIiAIiIAiIgCIiAIiIAiIgCFFwUBrnhuud5+r07TDm1nPaSMQ4m4Y2yRB7rN02sGRdaZDDu4TvIbMt2PpvviYnxc6npuJNqM5XVWzVPzgAgdZgk/IrJloea1ktIzmHQ0wIds6InO+Pwr5ir6KrXd/k1UlKKfUla9IHDxvFxDRE3A4n1z7eqhWVDbUDny5tR1Rm4AY42EOnqHQfS30UlT1jXFgBIDueCcyN4kYyDj0Ve8Qary67GH7JkA5kB0scQfukFwz/APYvI5cgkSOhfdUeyMuZ5oOMmnUdSkR3DWH3URV0b9PWc+kQ0VGg5byiHXOiNo/sVIeH2gVmNAJLNO0Xn7RvJdn58rsfi6FZPiHUltOmGWnzHPm+RA5Tykd5IXsqeZY7E4y2KHxXjHl1qh8oXOaRcLoBMzbvAJjAjIXT/rhdQqMqG1hHmtbGA+GjpmMkwsjUcHqVGD94yYIi0mLhJE/PKw2eHarmkPdTimQTaZwYkR/SAF2/Tws/B6st4Lt8JeHW1i+P4dIMJ9XkH2iD85W1VUPh7pSxlUxglgbiJhsk/wCpW9a1lvRT67mddP8AVaCIitlcIiIAiIgCIiAIiIAiIgCIiAIURAa3+JfDy6oHg5sEAzGXW9Oske0qJ8OV21KV7gXOaIc6bRMc7Hf5rhj+6u3j3Rl9Frh9wmY3gtO3rK1jRaKFRzgSabi50zEnpnqCDIIg59l87dxxVlHvlfc1aD1U0XLR0nGo1pdy2kYGwBlpkH0/94Ud4x0IfSa8iTQde7O9pBcB3xzdFjeH9cS1pBPMbXDcAkEMdnoYEj0B2UrVb5gIthrgRaM9ACPQyNvVV4vSzo1uY3hSv5tUkT5bKTabfkxwaOpIkNBHz6lYfGNUGPjYtDiGnpe7YewCk+EUhRY5xht1rWnAkNnIHbMR6KNruaahiDMAbHDGho/XquspLOTyKMOlRJi4CDJDc++B0ggRndd9f9qjTAIvqXEd2tgznu6I9AV60XXNHbM98mN5HzMdivXgGnNTWgCbWG0YBaQGZietxOfRcW23sdV6Vk2ZwWhZRYDvEn5lSC6tELsvp6UFCCivhGJOWqTYREXQiEREAREQBERAEREAREQBERAEREBj67TCpTcw7OBH/B9jla44lpGXmm4AsJAOME77+tjs9we62etYcRZNbU0nT/EeWGYPNzhs7bkkLI8UpZ0zXPBespcordSlW05LYcab8NO4ALo5SRyzJ+eFafDrRbPmDy9tjjYDcnM4yvPSaxrA1tVljX7iqHSCNwf5fvA5GT0hZeq09CmP3eX1SdnFzYAlzokg/a2G5eOqzuSzKXwRPEtXc0VLiAxxsAwIdOT7H+4VWr8eaXFpaRGWiYJtJzO3fHX1Vh1ALWMZAloBfmTeRmT1M4+ZKh+NmlSYXOYHPdAYJIN3YHsAM/8Alexac8YOmMRPCpxunSA5ri6dhJkTv0AmduyvXw9ou84uI+01zjIzkyPpcR+s6o0/Dbv2cEEVKtxqNnYB7WGRu0m1xj0b6rd3gSgQHEjZoE95z77BWIU4qvCK65f2OVST8qTLcFyuFyt8yQiIgCIiAIiIAiIgCIiAIiIAiIgCIiALWnjAeVrZBjzLKhiNmggk98tP0Wy1UfHvDL2trBoJYHNdiTByI75ER/MFSv4aqWV8Fi2lif1K9Q4ox7QbA6oIDScuAulwBO4BjHy7L14u4l9znYa1gtAEFwJIyMgSCSOtvoqjRFteGVDAbJwZDi0uAj1J/NWPUagugOdNu5iJMdvlA+qxXsaCis8GI1hc78TnbCcyc/X/AIXnxfhTWO81xDw23y+YCSxw8wMO4BkiesBTPC9BfFR0tyT25YIMepyB2gnoFD+O9SJosY1uA4vk/ZbaYIG2AD9Oq8gt0lyet5fYrXhOma2pqVbYySevNtv3JLnH5hbu8KUbaMn7xJ9hj/la08I6TkbbkO2MRPYx02/Nbd0FCym1v4QB79Vfsl5lw59Fgr3T001HqZCIi2TOCIiAIiIAiIgCIiAIiIAiIgCIiAIiIAulRgIgiQe67rheNZ2BQvEulaKpcWAWjtu64QSeuA36FROn0he8NiI+0fTqT+uoVo8R05qfT8h/z1Vdo8UFMBlENffJc8cw6gdRyz+pXyspLXJLhNmxD/WsEjxHXtbTDWhwEQBEEiAJM9BHvlU3XaWlcKj6d79wCfziYnEqQfqXONoeSc5J+pPZR/EHsAa4y0mLCfvN+875Bp/1heR1N5J4UVgu3gPTB4LyIDTI+ZyFeQqT8MeJ06lKoxm7HD3EWgj0lpV2X0FjTUaS78mZdSbqMIiK4VwiIgCIiAIiIAiIgCIiAIiIAiIgCIiALhxXKw+K6iyk53pGN89lzrT0U3LoiUVqaRUPFeoc420nQ+ZMbwBP69lVK5LGWsEYl2zRtEk+kxHr6kqxcT1zKVMmLqrxcGemftHECBO4VN4lxR4m8kX5AAtFM4H8P1kwMn7Ur5SlCTX/AG5sxaisIzdDpjUpvH2pJa1oyXuZ+J0iBOMYbByq5qqbnVHDmqkkU5B2DbRa3o0Yjucqw8MqkacTg3DyxBBbnJOOxJxMGNyMefE9L5bajvLINtzSeUAl9xIG4zAHWXDorEZaW0Qe7yZXwy1ooallMmPNup+hJMx/maPr6rcgXzhwnWObUBnmux82yQ4HYGenyX0LwnWCtRp1R/3Gh3uRn81s2c+YP6lO7hxIy0RFeKYREQBERAEREAREQBERAEREAREQBERAFUPH3GG0mtZeGudzAHrvH+xVuJhaG+L1SrWr3MaXU2wJbnYHcfrdVLvTKHlt4ydaTcXrSzgmNVSYba7TVseA0mMAggktjrviIOJ6quNoGpVay575LWw/Dmlzty07bnbf6lZXg7QAaW60nqd8GcT9FTOM8Wq+e+2q+AYGScCNpVFWcorZlh3e26NrU2CkCxpcXMvc+RIAaXAAblxB+ud1B8RcaoeS+2g0C5+TNTMtZJ5iDO230VQZ4rq+S5ky9+745iB0JG4+agqmuqkBpe+GzaJMC4ybR0kqEbJp5yeO7S4Rbqjg1zamA2packAMYCQJcTviSNzPyW4/hnrmP0oY10+VA9iMR+a+Z2U3HYEn6rc3wj1TqBsq8oeBTg73DIuHT/yrdOMaU02yMqsqscJG4UXAXK0SqEREAREQBERAEREAREQBERAEREARFwUBD+J9f5dIgfafIC1dqfs5knJIgbyTjvnH6KsXjPjjBqXUnPixoAzG8F39lE8B0JdmpjmLhETDWzuN8k+kz2C+evqkpVW3wuDWtlGNPb7jT8ODKcHyy5wJcbnTPQODsHf12UZ/0HSl5DqLXS2diDLi44HeGlWjiHD3eXNOoc2ui4OPMXDlJ3mCfZQ2idfa58guYbiMEi+1hgHe1zvqq8ZzxlMk1GXwe2k8M6OHE6Wlygb+pPUkidsKNfwHTzd+zswZi3MZGZ6bfVWqlSDhznMgNMGJa2ciRIF35KM1zSGlw3aId2BkMkYyARPyPooeZPqyKhHPBStPpueALQwSwlogwcgd7SRGfrgKTZqZqtcwmS0B4zPIBDx3kY/p9Vl1tPYQ2o/le17ASA21wEyI+ySJz/KFAacNY7zHOa0ENfMZN28EHYFjsD+6s+9ZJx9Jvfw1xIV6LXTkYPtsfcKWWr/hdxxrqzqIdLXDlPQkZx7Ej2W0FuW0nKmtXJl1klN6eAiIu5yCIiAIiIAiIgCIiAIiIAiIgCFFwUB85fExr3amqd5cT7SufhzpKzr3MrVWFh5bDMYEktII+oW2/Ffglmqkg2u6GJ+qqOl+HmsoEu0+qax/Qgub/mIEj/Usl14xemqsfg7OOHqiyH8TeLdTpiGmo2qSbpfTAMtxMsIHXsqfV8X1HPDrAIkWj7OXl8QegJ/JSXivwzrBVP7SZIzeXcpns4gAquf9EeTALSe17J+hMr2MbeW6wNdZcZL3wn4liC2tSa0W8pDXP5rQMgObgwO6h9d4+quLopUwCcjmM/PI/RUdpvBGueJZpqjh3AEfWUf4I1g+1Qfn5T9JlQ8u1W7x/J75tb4z/BgavxFWfcLgGv3AaI9pBIUfe55ySY7q1af4fas/9kj/ABGP91Y+CfDGo4/vHjG4Zk+5Iwpf5NvHaH9b/gKlWnz/AGdPhTp3/tNMgYac+8hb7CrnhfwtT0rRAiPcz3JVkV231uOqSxn4IVFFPCeQiIrJzCIiAIiIAiIgCIiAIiIAiIgCIiA4XBYOy7IvHFPZgxquiY7cfr3WKeCUZ/ht/wAoUmiruzoPmCJqpJfJiM0DBsAPkF1PD29z7QP7LNRRVhbL9iHmS6mGzhtMfdJ+ZJWSymBgAAeghd0XeFKEPakiLk3yzhcoi6HgREQBERAEREAREQBERAEREAREQBERAEREAREQBERAEREAREQBERAEREAREQBERAf/2Q==">
            <a:hlinkClick r:id="rId5"/>
          </p:cNvPr>
          <p:cNvSpPr>
            <a:spLocks noChangeAspect="1" noChangeArrowheads="1"/>
          </p:cNvSpPr>
          <p:nvPr/>
        </p:nvSpPr>
        <p:spPr bwMode="auto">
          <a:xfrm>
            <a:off x="117475" y="-1828800"/>
            <a:ext cx="2857500" cy="38100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3018" name="Picture 10" descr="http://eglearn.net/kimos/e107_files/public/1220012947_5_FT0_world_cup.jpg">
            <a:hlinkClick r:id="rId6"/>
          </p:cNvPr>
          <p:cNvPicPr>
            <a:picLocks noChangeAspect="1" noChangeArrowheads="1"/>
          </p:cNvPicPr>
          <p:nvPr/>
        </p:nvPicPr>
        <p:blipFill>
          <a:blip r:embed="rId7" cstate="print"/>
          <a:srcRect/>
          <a:stretch>
            <a:fillRect/>
          </a:stretch>
        </p:blipFill>
        <p:spPr bwMode="auto">
          <a:xfrm>
            <a:off x="2267744" y="0"/>
            <a:ext cx="1997380" cy="2304256"/>
          </a:xfrm>
          <a:prstGeom prst="rect">
            <a:avLst/>
          </a:prstGeom>
          <a:noFill/>
        </p:spPr>
      </p:pic>
      <p:pic>
        <p:nvPicPr>
          <p:cNvPr id="43024" name="Picture 16" descr="http://mapsof.net/uploads/static-maps/Ukraine_flag_map.png">
            <a:hlinkClick r:id="rId8"/>
          </p:cNvPr>
          <p:cNvPicPr>
            <a:picLocks noChangeAspect="1" noChangeArrowheads="1"/>
          </p:cNvPicPr>
          <p:nvPr/>
        </p:nvPicPr>
        <p:blipFill>
          <a:blip r:embed="rId9" cstate="print"/>
          <a:srcRect/>
          <a:stretch>
            <a:fillRect/>
          </a:stretch>
        </p:blipFill>
        <p:spPr bwMode="auto">
          <a:xfrm>
            <a:off x="1043608" y="4293096"/>
            <a:ext cx="2904257" cy="1957515"/>
          </a:xfrm>
          <a:prstGeom prst="rect">
            <a:avLst/>
          </a:prstGeom>
          <a:noFill/>
        </p:spPr>
      </p:pic>
      <p:pic>
        <p:nvPicPr>
          <p:cNvPr id="43026" name="Picture 18" descr="http://www.zok.com.pl/pliki_zok/news/1575.jpg">
            <a:hlinkClick r:id="rId10"/>
          </p:cNvPr>
          <p:cNvPicPr>
            <a:picLocks noChangeAspect="1" noChangeArrowheads="1"/>
          </p:cNvPicPr>
          <p:nvPr/>
        </p:nvPicPr>
        <p:blipFill>
          <a:blip r:embed="rId11" cstate="print"/>
          <a:srcRect/>
          <a:stretch>
            <a:fillRect/>
          </a:stretch>
        </p:blipFill>
        <p:spPr bwMode="auto">
          <a:xfrm>
            <a:off x="6372200" y="4509120"/>
            <a:ext cx="2928948" cy="1944216"/>
          </a:xfrm>
          <a:prstGeom prst="rect">
            <a:avLst/>
          </a:prstGeom>
          <a:noFill/>
        </p:spPr>
      </p:pic>
      <p:pic>
        <p:nvPicPr>
          <p:cNvPr id="43010" name="Picture 2" descr="http://t0.gstatic.com/images?q=tbn:ANd9GcR2CuNaSRO95DhoP6WG8L-c-cvS-jOZgmQoms2h0tSK-mvkuLbh0g">
            <a:hlinkClick r:id="rId12"/>
          </p:cNvPr>
          <p:cNvPicPr>
            <a:picLocks noChangeAspect="1" noChangeArrowheads="1"/>
          </p:cNvPicPr>
          <p:nvPr/>
        </p:nvPicPr>
        <p:blipFill>
          <a:blip r:embed="rId13" cstate="print"/>
          <a:srcRect/>
          <a:stretch>
            <a:fillRect/>
          </a:stretch>
        </p:blipFill>
        <p:spPr bwMode="auto">
          <a:xfrm>
            <a:off x="4211960" y="4581128"/>
            <a:ext cx="2448272" cy="1629267"/>
          </a:xfrm>
          <a:prstGeom prst="rect">
            <a:avLst/>
          </a:prstGeom>
          <a:noFill/>
        </p:spPr>
      </p:pic>
      <p:pic>
        <p:nvPicPr>
          <p:cNvPr id="43028" name="Picture 20" descr="https://encrypted-tbn0.gstatic.com/images?q=tbn:ANd9GcS5zUGMkGIlu0CNHWTD2TG1r0zNKSLCDRMuGJHhk6REnsuAdqdtbg"/>
          <p:cNvPicPr>
            <a:picLocks noChangeAspect="1" noChangeArrowheads="1"/>
          </p:cNvPicPr>
          <p:nvPr/>
        </p:nvPicPr>
        <p:blipFill>
          <a:blip r:embed="rId14" cstate="print"/>
          <a:srcRect/>
          <a:stretch>
            <a:fillRect/>
          </a:stretch>
        </p:blipFill>
        <p:spPr bwMode="auto">
          <a:xfrm>
            <a:off x="4355976" y="116632"/>
            <a:ext cx="2085975" cy="2190750"/>
          </a:xfrm>
          <a:prstGeom prst="rect">
            <a:avLst/>
          </a:prstGeom>
          <a:noFill/>
        </p:spPr>
      </p:pic>
    </p:spTree>
    <p:extLst>
      <p:ext uri="{BB962C8B-B14F-4D97-AF65-F5344CB8AC3E}">
        <p14:creationId xmlns:p14="http://schemas.microsoft.com/office/powerpoint/2010/main" val="36157418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a:t>8</a:t>
            </a:r>
            <a:r>
              <a:rPr lang="en-GB" b="1" u="sng" dirty="0" smtClean="0"/>
              <a:t>/4/14</a:t>
            </a:r>
            <a:r>
              <a:rPr lang="en-GB" b="1" dirty="0" smtClean="0"/>
              <a:t>    </a:t>
            </a:r>
            <a:r>
              <a:rPr lang="en-GB" b="1" u="sng" dirty="0" smtClean="0"/>
              <a:t>Essay Writing</a:t>
            </a:r>
            <a:endParaRPr lang="en-GB" b="1" u="sng" dirty="0"/>
          </a:p>
        </p:txBody>
      </p:sp>
      <p:sp>
        <p:nvSpPr>
          <p:cNvPr id="3" name="Content Placeholder 2"/>
          <p:cNvSpPr>
            <a:spLocks noGrp="1"/>
          </p:cNvSpPr>
          <p:nvPr>
            <p:ph idx="1"/>
          </p:nvPr>
        </p:nvSpPr>
        <p:spPr>
          <a:xfrm>
            <a:off x="323528" y="1340768"/>
            <a:ext cx="8064896" cy="5517232"/>
          </a:xfrm>
        </p:spPr>
        <p:txBody>
          <a:bodyPr>
            <a:normAutofit/>
          </a:bodyPr>
          <a:lstStyle/>
          <a:p>
            <a:pPr marL="0" indent="0">
              <a:lnSpc>
                <a:spcPct val="80000"/>
              </a:lnSpc>
              <a:spcBef>
                <a:spcPts val="0"/>
              </a:spcBef>
              <a:buNone/>
            </a:pPr>
            <a:r>
              <a:rPr lang="en-GB" sz="3600" b="1" dirty="0" smtClean="0">
                <a:solidFill>
                  <a:srgbClr val="000000"/>
                </a:solidFill>
              </a:rPr>
              <a:t>TP: write our discursive essays</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nSpc>
                <a:spcPct val="80000"/>
              </a:lnSpc>
              <a:spcBef>
                <a:spcPts val="0"/>
              </a:spcBef>
              <a:buNone/>
            </a:pPr>
            <a:r>
              <a:rPr lang="en-GB" sz="3600" b="1" dirty="0" smtClean="0">
                <a:solidFill>
                  <a:srgbClr val="FF0000"/>
                </a:solidFill>
              </a:rPr>
              <a:t>Bell work: Rewrite the following introduction with correct punctuation.</a:t>
            </a:r>
          </a:p>
          <a:p>
            <a:pPr marL="0" indent="0">
              <a:lnSpc>
                <a:spcPct val="80000"/>
              </a:lnSpc>
              <a:spcBef>
                <a:spcPts val="0"/>
              </a:spcBef>
              <a:buNone/>
            </a:pPr>
            <a:endParaRPr lang="en-US" sz="3600" b="1" dirty="0">
              <a:solidFill>
                <a:srgbClr val="FF0000"/>
              </a:solidFill>
            </a:endParaRPr>
          </a:p>
          <a:p>
            <a:pPr marL="0" indent="0">
              <a:lnSpc>
                <a:spcPct val="80000"/>
              </a:lnSpc>
              <a:spcBef>
                <a:spcPts val="0"/>
              </a:spcBef>
              <a:buNone/>
            </a:pPr>
            <a:r>
              <a:rPr lang="en-US" sz="3600" b="1" dirty="0" smtClean="0">
                <a:solidFill>
                  <a:srgbClr val="FF0000"/>
                </a:solidFill>
              </a:rPr>
              <a:t>in </a:t>
            </a:r>
            <a:r>
              <a:rPr lang="en-US" sz="3600" b="1" dirty="0" err="1" smtClean="0">
                <a:solidFill>
                  <a:srgbClr val="FF0000"/>
                </a:solidFill>
              </a:rPr>
              <a:t>britain</a:t>
            </a:r>
            <a:r>
              <a:rPr lang="en-US" sz="3600" b="1" dirty="0" smtClean="0">
                <a:solidFill>
                  <a:srgbClr val="FF0000"/>
                </a:solidFill>
              </a:rPr>
              <a:t> we like convenience we want fast cars fast food fast internet and </a:t>
            </a:r>
            <a:r>
              <a:rPr lang="en-US" sz="3600" b="1" dirty="0" err="1" smtClean="0">
                <a:solidFill>
                  <a:srgbClr val="FF0000"/>
                </a:solidFill>
              </a:rPr>
              <a:t>dont</a:t>
            </a:r>
            <a:r>
              <a:rPr lang="en-US" sz="3600" b="1" dirty="0" smtClean="0">
                <a:solidFill>
                  <a:srgbClr val="FF0000"/>
                </a:solidFill>
              </a:rPr>
              <a:t> want to spend our time waiting today fifty percent of towns have five supermarkets however there are people who feel this should not be the case</a:t>
            </a:r>
            <a:endParaRPr lang="en-GB" dirty="0"/>
          </a:p>
        </p:txBody>
      </p:sp>
      <p:pic>
        <p:nvPicPr>
          <p:cNvPr id="5" name="Picture 4" descr="C:\Documents and Settings\mcewant-s\Local Settings\Temporary Internet Files\Content.IE5\WM1I92RL\MC9000886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085" y="0"/>
            <a:ext cx="1706915" cy="171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593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Corrected Version</a:t>
            </a:r>
            <a:endParaRPr lang="en-GB" b="1" u="sng" dirty="0"/>
          </a:p>
        </p:txBody>
      </p:sp>
      <p:sp>
        <p:nvSpPr>
          <p:cNvPr id="3" name="Content Placeholder 2"/>
          <p:cNvSpPr>
            <a:spLocks noGrp="1"/>
          </p:cNvSpPr>
          <p:nvPr>
            <p:ph idx="1"/>
          </p:nvPr>
        </p:nvSpPr>
        <p:spPr/>
        <p:txBody>
          <a:bodyPr>
            <a:normAutofit fontScale="92500"/>
          </a:bodyPr>
          <a:lstStyle/>
          <a:p>
            <a:pPr marL="0" indent="0">
              <a:buNone/>
            </a:pPr>
            <a:r>
              <a:rPr lang="en-US" sz="4400" b="1" dirty="0" smtClean="0">
                <a:solidFill>
                  <a:srgbClr val="FF0000"/>
                </a:solidFill>
              </a:rPr>
              <a:t>I</a:t>
            </a:r>
            <a:r>
              <a:rPr lang="en-US" sz="4400" b="1" dirty="0" smtClean="0"/>
              <a:t>n </a:t>
            </a:r>
            <a:r>
              <a:rPr lang="en-US" sz="4400" b="1" dirty="0" smtClean="0">
                <a:solidFill>
                  <a:srgbClr val="FF0000"/>
                </a:solidFill>
              </a:rPr>
              <a:t>B</a:t>
            </a:r>
            <a:r>
              <a:rPr lang="en-US" sz="4400" b="1" dirty="0" smtClean="0"/>
              <a:t>ritain</a:t>
            </a:r>
            <a:r>
              <a:rPr lang="en-US" sz="4400" b="1" dirty="0" smtClean="0">
                <a:solidFill>
                  <a:srgbClr val="FF0000"/>
                </a:solidFill>
              </a:rPr>
              <a:t>,</a:t>
            </a:r>
            <a:r>
              <a:rPr lang="en-US" sz="4400" b="1" dirty="0" smtClean="0"/>
              <a:t> </a:t>
            </a:r>
            <a:r>
              <a:rPr lang="en-US" sz="4400" b="1" dirty="0"/>
              <a:t>we like </a:t>
            </a:r>
            <a:r>
              <a:rPr lang="en-US" sz="4400" b="1" dirty="0" smtClean="0"/>
              <a:t>convenience</a:t>
            </a:r>
            <a:r>
              <a:rPr lang="en-US" sz="4400" b="1" dirty="0" smtClean="0">
                <a:solidFill>
                  <a:srgbClr val="FF0000"/>
                </a:solidFill>
              </a:rPr>
              <a:t>.</a:t>
            </a:r>
            <a:r>
              <a:rPr lang="en-US" sz="4400" b="1" dirty="0" smtClean="0"/>
              <a:t> </a:t>
            </a:r>
            <a:r>
              <a:rPr lang="en-US" sz="4400" b="1" dirty="0" smtClean="0">
                <a:solidFill>
                  <a:srgbClr val="FF0000"/>
                </a:solidFill>
              </a:rPr>
              <a:t>W</a:t>
            </a:r>
            <a:r>
              <a:rPr lang="en-US" sz="4400" b="1" dirty="0" smtClean="0"/>
              <a:t>e </a:t>
            </a:r>
            <a:r>
              <a:rPr lang="en-US" sz="4400" b="1" dirty="0"/>
              <a:t>want fast </a:t>
            </a:r>
            <a:r>
              <a:rPr lang="en-US" sz="4400" b="1" dirty="0" smtClean="0"/>
              <a:t>food</a:t>
            </a:r>
            <a:r>
              <a:rPr lang="en-US" sz="4400" b="1" dirty="0" smtClean="0">
                <a:solidFill>
                  <a:srgbClr val="FF0000"/>
                </a:solidFill>
              </a:rPr>
              <a:t>, </a:t>
            </a:r>
            <a:r>
              <a:rPr lang="en-US" sz="4400" b="1" dirty="0"/>
              <a:t>fast </a:t>
            </a:r>
            <a:r>
              <a:rPr lang="en-US" sz="4400" b="1" dirty="0" smtClean="0"/>
              <a:t>cars</a:t>
            </a:r>
            <a:r>
              <a:rPr lang="en-US" sz="4400" b="1" dirty="0" smtClean="0">
                <a:solidFill>
                  <a:srgbClr val="FF0000"/>
                </a:solidFill>
              </a:rPr>
              <a:t>,</a:t>
            </a:r>
            <a:r>
              <a:rPr lang="en-US" sz="4400" b="1" dirty="0" smtClean="0"/>
              <a:t> </a:t>
            </a:r>
            <a:r>
              <a:rPr lang="en-US" sz="4400" b="1" dirty="0"/>
              <a:t>fast internet and </a:t>
            </a:r>
            <a:r>
              <a:rPr lang="en-US" sz="4400" b="1" dirty="0" smtClean="0"/>
              <a:t>don</a:t>
            </a:r>
            <a:r>
              <a:rPr lang="en-US" sz="4400" b="1" dirty="0" smtClean="0">
                <a:solidFill>
                  <a:srgbClr val="FF0000"/>
                </a:solidFill>
              </a:rPr>
              <a:t>’</a:t>
            </a:r>
            <a:r>
              <a:rPr lang="en-US" sz="4400" b="1" dirty="0" smtClean="0"/>
              <a:t>t </a:t>
            </a:r>
            <a:r>
              <a:rPr lang="en-US" sz="4400" b="1" dirty="0"/>
              <a:t>want to spend our time </a:t>
            </a:r>
            <a:r>
              <a:rPr lang="en-US" sz="4400" b="1" dirty="0" smtClean="0"/>
              <a:t>waiting</a:t>
            </a:r>
            <a:r>
              <a:rPr lang="en-US" sz="4400" b="1" dirty="0" smtClean="0">
                <a:solidFill>
                  <a:srgbClr val="FF0000"/>
                </a:solidFill>
              </a:rPr>
              <a:t>.</a:t>
            </a:r>
            <a:r>
              <a:rPr lang="en-US" sz="4400" b="1" dirty="0" smtClean="0"/>
              <a:t> </a:t>
            </a:r>
            <a:r>
              <a:rPr lang="en-US" sz="4400" b="1" dirty="0" smtClean="0">
                <a:solidFill>
                  <a:srgbClr val="FF0000"/>
                </a:solidFill>
              </a:rPr>
              <a:t>T</a:t>
            </a:r>
            <a:r>
              <a:rPr lang="en-US" sz="4400" b="1" dirty="0" smtClean="0"/>
              <a:t>oday</a:t>
            </a:r>
            <a:r>
              <a:rPr lang="en-US" sz="4400" b="1" dirty="0" smtClean="0">
                <a:solidFill>
                  <a:srgbClr val="FF0000"/>
                </a:solidFill>
              </a:rPr>
              <a:t>,</a:t>
            </a:r>
            <a:r>
              <a:rPr lang="en-US" sz="4400" b="1" dirty="0" smtClean="0"/>
              <a:t> </a:t>
            </a:r>
            <a:r>
              <a:rPr lang="en-US" sz="4400" b="1" dirty="0"/>
              <a:t>fifty percent of towns have five </a:t>
            </a:r>
            <a:r>
              <a:rPr lang="en-US" sz="4400" b="1" dirty="0" smtClean="0"/>
              <a:t>supermarkets</a:t>
            </a:r>
            <a:r>
              <a:rPr lang="en-US" sz="4400" b="1" dirty="0" smtClean="0">
                <a:solidFill>
                  <a:srgbClr val="FF0000"/>
                </a:solidFill>
              </a:rPr>
              <a:t>. H</a:t>
            </a:r>
            <a:r>
              <a:rPr lang="en-US" sz="4400" b="1" dirty="0" smtClean="0"/>
              <a:t>owever</a:t>
            </a:r>
            <a:r>
              <a:rPr lang="en-US" sz="4400" b="1" dirty="0" smtClean="0">
                <a:solidFill>
                  <a:srgbClr val="FF0000"/>
                </a:solidFill>
              </a:rPr>
              <a:t>,</a:t>
            </a:r>
            <a:r>
              <a:rPr lang="en-US" sz="4400" b="1" dirty="0" smtClean="0"/>
              <a:t> </a:t>
            </a:r>
            <a:r>
              <a:rPr lang="en-US" sz="4400" b="1" dirty="0"/>
              <a:t>there are people who feel this should not be the </a:t>
            </a:r>
            <a:r>
              <a:rPr lang="en-US" sz="4400" b="1" dirty="0" smtClean="0"/>
              <a:t>case</a:t>
            </a:r>
            <a:r>
              <a:rPr lang="en-US" sz="4400" b="1" dirty="0" smtClean="0">
                <a:solidFill>
                  <a:srgbClr val="FF0000"/>
                </a:solidFill>
              </a:rPr>
              <a:t>.</a:t>
            </a:r>
            <a:endParaRPr lang="en-GB" sz="4400" dirty="0"/>
          </a:p>
          <a:p>
            <a:pPr marL="0" indent="0">
              <a:buNone/>
            </a:pPr>
            <a:endParaRPr lang="en-GB" sz="4400" dirty="0">
              <a:solidFill>
                <a:srgbClr val="FF0000"/>
              </a:solidFill>
            </a:endParaRPr>
          </a:p>
          <a:p>
            <a:pPr marL="0" indent="0">
              <a:buNone/>
            </a:pPr>
            <a:endParaRPr lang="en-GB" dirty="0"/>
          </a:p>
        </p:txBody>
      </p:sp>
    </p:spTree>
    <p:extLst>
      <p:ext uri="{BB962C8B-B14F-4D97-AF65-F5344CB8AC3E}">
        <p14:creationId xmlns:p14="http://schemas.microsoft.com/office/powerpoint/2010/main" val="13379578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147248" cy="792088"/>
          </a:xfrm>
        </p:spPr>
        <p:txBody>
          <a:bodyPr>
            <a:normAutofit/>
          </a:bodyPr>
          <a:lstStyle/>
          <a:p>
            <a:pPr algn="l"/>
            <a:r>
              <a:rPr lang="en-GB" b="1" u="sng" dirty="0"/>
              <a:t>9</a:t>
            </a:r>
            <a:r>
              <a:rPr lang="en-GB" b="1" u="sng" dirty="0" smtClean="0"/>
              <a:t>/4/14</a:t>
            </a:r>
            <a:r>
              <a:rPr lang="en-GB" b="1" dirty="0" smtClean="0"/>
              <a:t>    </a:t>
            </a:r>
            <a:r>
              <a:rPr lang="en-GB" b="1" u="sng" dirty="0" smtClean="0"/>
              <a:t>Essay Writing</a:t>
            </a:r>
            <a:endParaRPr lang="en-GB" b="1" u="sng" dirty="0"/>
          </a:p>
        </p:txBody>
      </p:sp>
      <p:sp>
        <p:nvSpPr>
          <p:cNvPr id="3" name="Content Placeholder 2"/>
          <p:cNvSpPr>
            <a:spLocks noGrp="1"/>
          </p:cNvSpPr>
          <p:nvPr>
            <p:ph idx="1"/>
          </p:nvPr>
        </p:nvSpPr>
        <p:spPr>
          <a:xfrm>
            <a:off x="323528" y="1340768"/>
            <a:ext cx="8064896" cy="5517232"/>
          </a:xfrm>
        </p:spPr>
        <p:txBody>
          <a:bodyPr>
            <a:normAutofit/>
          </a:bodyPr>
          <a:lstStyle/>
          <a:p>
            <a:pPr marL="0" indent="0">
              <a:lnSpc>
                <a:spcPct val="80000"/>
              </a:lnSpc>
              <a:spcBef>
                <a:spcPts val="0"/>
              </a:spcBef>
              <a:buNone/>
            </a:pPr>
            <a:r>
              <a:rPr lang="en-GB" sz="3600" b="1" dirty="0" smtClean="0">
                <a:solidFill>
                  <a:srgbClr val="000000"/>
                </a:solidFill>
              </a:rPr>
              <a:t>TP: write our discursive essays</a:t>
            </a:r>
          </a:p>
          <a:p>
            <a:pPr>
              <a:lnSpc>
                <a:spcPct val="80000"/>
              </a:lnSpc>
              <a:spcBef>
                <a:spcPts val="0"/>
              </a:spcBef>
              <a:buNone/>
            </a:pPr>
            <a:endParaRPr lang="en-GB" sz="3600" b="1" dirty="0" smtClean="0">
              <a:solidFill>
                <a:srgbClr val="000000"/>
              </a:solidFill>
            </a:endParaRPr>
          </a:p>
          <a:p>
            <a:pPr>
              <a:lnSpc>
                <a:spcPct val="80000"/>
              </a:lnSpc>
              <a:spcBef>
                <a:spcPts val="0"/>
              </a:spcBef>
              <a:buNone/>
            </a:pPr>
            <a:endParaRPr lang="en-GB" sz="3600" b="1" dirty="0" smtClean="0">
              <a:solidFill>
                <a:srgbClr val="000000"/>
              </a:solidFill>
            </a:endParaRPr>
          </a:p>
          <a:p>
            <a:pPr marL="0" indent="0">
              <a:lnSpc>
                <a:spcPct val="80000"/>
              </a:lnSpc>
              <a:spcBef>
                <a:spcPts val="0"/>
              </a:spcBef>
              <a:buNone/>
            </a:pPr>
            <a:r>
              <a:rPr lang="en-GB" sz="3600" b="1" dirty="0" smtClean="0">
                <a:solidFill>
                  <a:srgbClr val="FF0000"/>
                </a:solidFill>
              </a:rPr>
              <a:t>Bell work: Rewrite the following introduction with correct punctuation.</a:t>
            </a:r>
          </a:p>
          <a:p>
            <a:pPr marL="0" indent="0">
              <a:lnSpc>
                <a:spcPct val="80000"/>
              </a:lnSpc>
              <a:spcBef>
                <a:spcPts val="0"/>
              </a:spcBef>
              <a:buNone/>
            </a:pPr>
            <a:endParaRPr lang="en-US" sz="3600" b="1" dirty="0">
              <a:solidFill>
                <a:srgbClr val="FF0000"/>
              </a:solidFill>
            </a:endParaRPr>
          </a:p>
          <a:p>
            <a:pPr marL="0" indent="0">
              <a:lnSpc>
                <a:spcPct val="80000"/>
              </a:lnSpc>
              <a:spcBef>
                <a:spcPts val="0"/>
              </a:spcBef>
              <a:buNone/>
            </a:pPr>
            <a:r>
              <a:rPr lang="en-US" sz="3600" b="1" dirty="0" smtClean="0">
                <a:solidFill>
                  <a:srgbClr val="FF0000"/>
                </a:solidFill>
              </a:rPr>
              <a:t>how far would you go to have a beautiful body would you join a gym set yourself a diet plan invest in well fitting clothes all of these are perfectly safe justifiable options yet there are still those willing to risk their lives by going under the knife</a:t>
            </a:r>
            <a:endParaRPr lang="en-GB" dirty="0"/>
          </a:p>
        </p:txBody>
      </p:sp>
      <p:pic>
        <p:nvPicPr>
          <p:cNvPr id="5" name="Picture 4" descr="C:\Documents and Settings\mcewant-s\Local Settings\Temporary Internet Files\Content.IE5\WM1I92RL\MC9000886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085" y="0"/>
            <a:ext cx="1706915" cy="171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331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Corrected Version</a:t>
            </a:r>
            <a:endParaRPr lang="en-GB" u="sng" dirty="0"/>
          </a:p>
        </p:txBody>
      </p:sp>
      <p:sp>
        <p:nvSpPr>
          <p:cNvPr id="3" name="Content Placeholder 2"/>
          <p:cNvSpPr>
            <a:spLocks noGrp="1"/>
          </p:cNvSpPr>
          <p:nvPr>
            <p:ph idx="1"/>
          </p:nvPr>
        </p:nvSpPr>
        <p:spPr/>
        <p:txBody>
          <a:bodyPr/>
          <a:lstStyle/>
          <a:p>
            <a:pPr marL="0" indent="0">
              <a:buNone/>
            </a:pPr>
            <a:r>
              <a:rPr lang="en-US" sz="4000" b="1" dirty="0" smtClean="0">
                <a:solidFill>
                  <a:srgbClr val="FF0000"/>
                </a:solidFill>
              </a:rPr>
              <a:t>H</a:t>
            </a:r>
            <a:r>
              <a:rPr lang="en-US" sz="4000" b="1" dirty="0" smtClean="0"/>
              <a:t>ow </a:t>
            </a:r>
            <a:r>
              <a:rPr lang="en-US" sz="4000" b="1" dirty="0"/>
              <a:t>far would you go to have a </a:t>
            </a:r>
            <a:r>
              <a:rPr lang="en-US" sz="4000" b="1" dirty="0" smtClean="0">
                <a:solidFill>
                  <a:srgbClr val="FF0000"/>
                </a:solidFill>
              </a:rPr>
              <a:t>‘</a:t>
            </a:r>
            <a:r>
              <a:rPr lang="en-US" sz="4000" b="1" dirty="0" smtClean="0"/>
              <a:t>beautiful</a:t>
            </a:r>
            <a:r>
              <a:rPr lang="en-US" sz="4000" b="1" dirty="0" smtClean="0">
                <a:solidFill>
                  <a:srgbClr val="FF0000"/>
                </a:solidFill>
              </a:rPr>
              <a:t>’</a:t>
            </a:r>
            <a:r>
              <a:rPr lang="en-US" sz="4000" b="1" dirty="0" smtClean="0"/>
              <a:t> body</a:t>
            </a:r>
            <a:r>
              <a:rPr lang="en-US" sz="4000" b="1" dirty="0" smtClean="0">
                <a:solidFill>
                  <a:srgbClr val="FF0000"/>
                </a:solidFill>
              </a:rPr>
              <a:t>?</a:t>
            </a:r>
            <a:r>
              <a:rPr lang="en-US" sz="4000" b="1" dirty="0" smtClean="0"/>
              <a:t> </a:t>
            </a:r>
            <a:r>
              <a:rPr lang="en-US" sz="4000" b="1" dirty="0" smtClean="0">
                <a:solidFill>
                  <a:srgbClr val="FF0000"/>
                </a:solidFill>
              </a:rPr>
              <a:t>W</a:t>
            </a:r>
            <a:r>
              <a:rPr lang="en-US" sz="4000" b="1" dirty="0" smtClean="0"/>
              <a:t>ould </a:t>
            </a:r>
            <a:r>
              <a:rPr lang="en-US" sz="4000" b="1" dirty="0"/>
              <a:t>you join a </a:t>
            </a:r>
            <a:r>
              <a:rPr lang="en-US" sz="4000" b="1" dirty="0" smtClean="0"/>
              <a:t>gym</a:t>
            </a:r>
            <a:r>
              <a:rPr lang="en-US" sz="4000" b="1" dirty="0" smtClean="0">
                <a:solidFill>
                  <a:srgbClr val="FF0000"/>
                </a:solidFill>
              </a:rPr>
              <a:t>?</a:t>
            </a:r>
            <a:r>
              <a:rPr lang="en-US" sz="4000" b="1" dirty="0" smtClean="0"/>
              <a:t> </a:t>
            </a:r>
            <a:r>
              <a:rPr lang="en-US" sz="4000" b="1" dirty="0" smtClean="0">
                <a:solidFill>
                  <a:srgbClr val="FF0000"/>
                </a:solidFill>
              </a:rPr>
              <a:t>S</a:t>
            </a:r>
            <a:r>
              <a:rPr lang="en-US" sz="4000" b="1" dirty="0" smtClean="0"/>
              <a:t>et </a:t>
            </a:r>
            <a:r>
              <a:rPr lang="en-US" sz="4000" b="1" dirty="0"/>
              <a:t>yourself a diet </a:t>
            </a:r>
            <a:r>
              <a:rPr lang="en-US" sz="4000" b="1" dirty="0" smtClean="0"/>
              <a:t>plan</a:t>
            </a:r>
            <a:r>
              <a:rPr lang="en-US" sz="4000" b="1" dirty="0" smtClean="0">
                <a:solidFill>
                  <a:srgbClr val="FF0000"/>
                </a:solidFill>
              </a:rPr>
              <a:t>?</a:t>
            </a:r>
            <a:r>
              <a:rPr lang="en-US" sz="4000" b="1" dirty="0" smtClean="0"/>
              <a:t> </a:t>
            </a:r>
            <a:r>
              <a:rPr lang="en-US" sz="4000" b="1" dirty="0" smtClean="0">
                <a:solidFill>
                  <a:srgbClr val="FF0000"/>
                </a:solidFill>
              </a:rPr>
              <a:t>I</a:t>
            </a:r>
            <a:r>
              <a:rPr lang="en-US" sz="4000" b="1" dirty="0" smtClean="0"/>
              <a:t>nvest </a:t>
            </a:r>
            <a:r>
              <a:rPr lang="en-US" sz="4000" b="1" dirty="0"/>
              <a:t>in </a:t>
            </a:r>
            <a:r>
              <a:rPr lang="en-US" sz="4000" b="1" dirty="0" smtClean="0"/>
              <a:t>well</a:t>
            </a:r>
            <a:r>
              <a:rPr lang="en-US" sz="4000" b="1" dirty="0" smtClean="0">
                <a:solidFill>
                  <a:srgbClr val="FF0000"/>
                </a:solidFill>
              </a:rPr>
              <a:t>-</a:t>
            </a:r>
            <a:r>
              <a:rPr lang="en-US" sz="4000" b="1" dirty="0" smtClean="0"/>
              <a:t>fitting clothes</a:t>
            </a:r>
            <a:r>
              <a:rPr lang="en-US" sz="4000" b="1" dirty="0" smtClean="0">
                <a:solidFill>
                  <a:srgbClr val="FF0000"/>
                </a:solidFill>
              </a:rPr>
              <a:t>?</a:t>
            </a:r>
            <a:r>
              <a:rPr lang="en-US" sz="4000" b="1" dirty="0" smtClean="0"/>
              <a:t> </a:t>
            </a:r>
            <a:r>
              <a:rPr lang="en-US" sz="4000" b="1" dirty="0" smtClean="0">
                <a:solidFill>
                  <a:srgbClr val="FF0000"/>
                </a:solidFill>
              </a:rPr>
              <a:t>A</a:t>
            </a:r>
            <a:r>
              <a:rPr lang="en-US" sz="4000" b="1" dirty="0" smtClean="0"/>
              <a:t>ll </a:t>
            </a:r>
            <a:r>
              <a:rPr lang="en-US" sz="4000" b="1" dirty="0"/>
              <a:t>of these are perfectly </a:t>
            </a:r>
            <a:r>
              <a:rPr lang="en-US" sz="4000" b="1" dirty="0" smtClean="0"/>
              <a:t>safe</a:t>
            </a:r>
            <a:r>
              <a:rPr lang="en-US" sz="4000" b="1" dirty="0" smtClean="0">
                <a:solidFill>
                  <a:srgbClr val="FF0000"/>
                </a:solidFill>
              </a:rPr>
              <a:t>,</a:t>
            </a:r>
            <a:r>
              <a:rPr lang="en-US" sz="4000" b="1" dirty="0" smtClean="0"/>
              <a:t> </a:t>
            </a:r>
            <a:r>
              <a:rPr lang="en-US" sz="4000" b="1" dirty="0"/>
              <a:t>justifiable </a:t>
            </a:r>
            <a:r>
              <a:rPr lang="en-US" sz="4000" b="1" dirty="0" smtClean="0"/>
              <a:t>options</a:t>
            </a:r>
            <a:r>
              <a:rPr lang="en-US" sz="4000" b="1" dirty="0" smtClean="0">
                <a:solidFill>
                  <a:srgbClr val="FF0000"/>
                </a:solidFill>
              </a:rPr>
              <a:t>,</a:t>
            </a:r>
            <a:r>
              <a:rPr lang="en-US" sz="4000" b="1" dirty="0" smtClean="0"/>
              <a:t> </a:t>
            </a:r>
            <a:r>
              <a:rPr lang="en-US" sz="4000" b="1" dirty="0"/>
              <a:t>yet there are </a:t>
            </a:r>
            <a:r>
              <a:rPr lang="en-US" sz="4000" b="1" dirty="0" smtClean="0"/>
              <a:t>still those </a:t>
            </a:r>
            <a:r>
              <a:rPr lang="en-US" sz="4000" b="1" dirty="0"/>
              <a:t>willing to risk their lives by going under the </a:t>
            </a:r>
            <a:r>
              <a:rPr lang="en-US" sz="4000" b="1" dirty="0" smtClean="0"/>
              <a:t>knife</a:t>
            </a:r>
            <a:r>
              <a:rPr lang="en-US" sz="4000" b="1" dirty="0" smtClean="0">
                <a:solidFill>
                  <a:srgbClr val="FF0000"/>
                </a:solidFill>
              </a:rPr>
              <a:t>.</a:t>
            </a:r>
            <a:endParaRPr lang="en-GB" sz="4000" dirty="0">
              <a:solidFill>
                <a:srgbClr val="FF0000"/>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257218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060848"/>
            <a:ext cx="7772400" cy="4250903"/>
          </a:xfrm>
        </p:spPr>
        <p:txBody>
          <a:bodyPr>
            <a:noAutofit/>
          </a:bodyPr>
          <a:lstStyle/>
          <a:p>
            <a:r>
              <a:rPr lang="en-GB" sz="3600" dirty="0" smtClean="0"/>
              <a:t>As a class/in groups, discuss whether or not footballers &amp; pop stars deserve to be paid so much money.</a:t>
            </a:r>
            <a:br>
              <a:rPr lang="en-GB" sz="3600" dirty="0" smtClean="0"/>
            </a:br>
            <a:r>
              <a:rPr lang="en-GB" sz="3600" dirty="0" smtClean="0"/>
              <a:t/>
            </a:r>
            <a:br>
              <a:rPr lang="en-GB" sz="3600" dirty="0" smtClean="0"/>
            </a:br>
            <a:r>
              <a:rPr lang="en-GB" sz="3600" dirty="0" smtClean="0"/>
              <a:t>Your teacher will tell you what side of the argument you have to present.</a:t>
            </a:r>
            <a:endParaRPr lang="en-GB" sz="3600" dirty="0"/>
          </a:p>
        </p:txBody>
      </p:sp>
      <p:pic>
        <p:nvPicPr>
          <p:cNvPr id="4098" name="Picture 2" descr="C:\Documents and Settings\mcewant-s\Local Settings\Temporary Internet Files\Content.IE5\546UQTZ3\MC90043388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60648"/>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mcewant-s\Local Settings\Temporary Internet Files\Content.IE5\TS5FI04B\MC90044038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0"/>
            <a:ext cx="2235696" cy="22356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55776" y="404664"/>
            <a:ext cx="4104456" cy="769441"/>
          </a:xfrm>
          <a:prstGeom prst="rect">
            <a:avLst/>
          </a:prstGeom>
          <a:noFill/>
        </p:spPr>
        <p:txBody>
          <a:bodyPr wrap="square" rtlCol="0">
            <a:spAutoFit/>
          </a:bodyPr>
          <a:lstStyle/>
          <a:p>
            <a:r>
              <a:rPr lang="en-GB" sz="4400" b="1" u="sng" dirty="0" smtClean="0"/>
              <a:t>Discussion Task</a:t>
            </a:r>
            <a:endParaRPr lang="en-GB" sz="4400" b="1" u="sng" dirty="0"/>
          </a:p>
        </p:txBody>
      </p:sp>
    </p:spTree>
    <p:extLst>
      <p:ext uri="{BB962C8B-B14F-4D97-AF65-F5344CB8AC3E}">
        <p14:creationId xmlns:p14="http://schemas.microsoft.com/office/powerpoint/2010/main" val="4148282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3674839"/>
          </a:xfrm>
        </p:spPr>
        <p:txBody>
          <a:bodyPr>
            <a:normAutofit fontScale="90000"/>
          </a:bodyPr>
          <a:lstStyle/>
          <a:p>
            <a:r>
              <a:rPr lang="en-GB" dirty="0" smtClean="0"/>
              <a:t>What side of the argument did you find most </a:t>
            </a:r>
            <a:r>
              <a:rPr lang="en-GB" b="1" dirty="0" smtClean="0"/>
              <a:t>convincing</a:t>
            </a:r>
            <a:r>
              <a:rPr lang="en-GB" dirty="0" smtClean="0"/>
              <a:t>? Why?</a:t>
            </a:r>
            <a:br>
              <a:rPr lang="en-GB" dirty="0" smtClean="0"/>
            </a:br>
            <a:r>
              <a:rPr lang="en-GB" dirty="0" smtClean="0"/>
              <a:t/>
            </a:r>
            <a:br>
              <a:rPr lang="en-GB" dirty="0" smtClean="0"/>
            </a:br>
            <a:r>
              <a:rPr lang="en-GB" dirty="0" smtClean="0">
                <a:solidFill>
                  <a:srgbClr val="FF0000"/>
                </a:solidFill>
              </a:rPr>
              <a:t>NOTE: the most convincing side does not have to be the side you agree with.</a:t>
            </a:r>
            <a:endParaRPr lang="en-GB" dirty="0">
              <a:solidFill>
                <a:srgbClr val="FF0000"/>
              </a:solidFill>
            </a:endParaRPr>
          </a:p>
        </p:txBody>
      </p:sp>
      <p:sp>
        <p:nvSpPr>
          <p:cNvPr id="6" name="TextBox 5"/>
          <p:cNvSpPr txBox="1"/>
          <p:nvPr/>
        </p:nvSpPr>
        <p:spPr>
          <a:xfrm>
            <a:off x="2555776" y="764704"/>
            <a:ext cx="4104456" cy="769441"/>
          </a:xfrm>
          <a:prstGeom prst="rect">
            <a:avLst/>
          </a:prstGeom>
          <a:noFill/>
        </p:spPr>
        <p:txBody>
          <a:bodyPr wrap="square" rtlCol="0">
            <a:spAutoFit/>
          </a:bodyPr>
          <a:lstStyle/>
          <a:p>
            <a:pPr algn="ctr"/>
            <a:r>
              <a:rPr lang="en-GB" sz="4400" b="1" u="sng" dirty="0" smtClean="0"/>
              <a:t>Reflection</a:t>
            </a:r>
            <a:endParaRPr lang="en-GB" sz="4400" b="1" u="sng" dirty="0"/>
          </a:p>
        </p:txBody>
      </p:sp>
      <p:pic>
        <p:nvPicPr>
          <p:cNvPr id="64514" name="Picture 2" descr="https://encrypted-tbn2.gstatic.com/images?q=tbn:ANd9GcTPajrXq8N_LCzZDK65dHHKwbz0BkoZX0qcXk0tC0SHYudd70Kz">
            <a:hlinkClick r:id="rId2"/>
          </p:cNvPr>
          <p:cNvPicPr>
            <a:picLocks noChangeAspect="1" noChangeArrowheads="1"/>
          </p:cNvPicPr>
          <p:nvPr/>
        </p:nvPicPr>
        <p:blipFill>
          <a:blip r:embed="rId3" cstate="print"/>
          <a:srcRect/>
          <a:stretch>
            <a:fillRect/>
          </a:stretch>
        </p:blipFill>
        <p:spPr bwMode="auto">
          <a:xfrm>
            <a:off x="539552" y="116632"/>
            <a:ext cx="2093111" cy="2088232"/>
          </a:xfrm>
          <a:prstGeom prst="rect">
            <a:avLst/>
          </a:prstGeom>
          <a:noFill/>
        </p:spPr>
      </p:pic>
    </p:spTree>
    <p:extLst>
      <p:ext uri="{BB962C8B-B14F-4D97-AF65-F5344CB8AC3E}">
        <p14:creationId xmlns:p14="http://schemas.microsoft.com/office/powerpoint/2010/main" val="4148282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12096</TotalTime>
  <Words>2722</Words>
  <Application>Microsoft Office PowerPoint</Application>
  <PresentationFormat>On-screen Show (4:3)</PresentationFormat>
  <Paragraphs>367</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Discursive Essay Writing</vt:lpstr>
      <vt:lpstr>7/3/16 Discursive Writing Introduction</vt:lpstr>
      <vt:lpstr>What is discursive writing? </vt:lpstr>
      <vt:lpstr>Discursive Writing</vt:lpstr>
      <vt:lpstr>Paired Activity</vt:lpstr>
      <vt:lpstr>17/3/14 Discursive Writing Introduction</vt:lpstr>
      <vt:lpstr>What issues did you manage to come up with?</vt:lpstr>
      <vt:lpstr>As a class/in groups, discuss whether or not footballers &amp; pop stars deserve to be paid so much money.  Your teacher will tell you what side of the argument you have to present.</vt:lpstr>
      <vt:lpstr>What side of the argument did you find most convincing? Why?  NOTE: the most convincing side does not have to be the side you agree with.</vt:lpstr>
      <vt:lpstr>17/3/14  Research</vt:lpstr>
      <vt:lpstr>Think/ Pair/ Share</vt:lpstr>
      <vt:lpstr>How can you carry out research for a discursive essay?</vt:lpstr>
      <vt:lpstr>You can find information from:</vt:lpstr>
      <vt:lpstr>When you are first presented with a written source of information, how should you evaluate the source? </vt:lpstr>
      <vt:lpstr>How do you know if the information you have found is all of the following?</vt:lpstr>
      <vt:lpstr>Ask yourself…</vt:lpstr>
      <vt:lpstr>Group Task</vt:lpstr>
      <vt:lpstr>Homework</vt:lpstr>
      <vt:lpstr>What do you think is the best source of information? Why?</vt:lpstr>
      <vt:lpstr>18/3/14  Note-Taking</vt:lpstr>
      <vt:lpstr>What did you come up with?</vt:lpstr>
      <vt:lpstr>Note Taking Skills</vt:lpstr>
      <vt:lpstr>Note Taking Method</vt:lpstr>
      <vt:lpstr>Pair Activity</vt:lpstr>
      <vt:lpstr>Group Activity</vt:lpstr>
      <vt:lpstr>What you are looking for:</vt:lpstr>
      <vt:lpstr>Homework</vt:lpstr>
      <vt:lpstr>What was the most interesting fact you learned today?  </vt:lpstr>
      <vt:lpstr>25/3/14  Note-Taking</vt:lpstr>
      <vt:lpstr>25/3/14  Note-Taking</vt:lpstr>
      <vt:lpstr>Group Activity</vt:lpstr>
      <vt:lpstr>What you are looking for:</vt:lpstr>
      <vt:lpstr>How could you present your arguments for and against in a logical way in your essay? What essay structure might you follow?  </vt:lpstr>
      <vt:lpstr>30/3/14    Essay Structure</vt:lpstr>
      <vt:lpstr>1/4/14    Essay Structure</vt:lpstr>
      <vt:lpstr>PowerPoint Presentation</vt:lpstr>
      <vt:lpstr>Arguing strongly for/against:</vt:lpstr>
      <vt:lpstr>Continued…</vt:lpstr>
      <vt:lpstr>Balanced:</vt:lpstr>
      <vt:lpstr>Continued...</vt:lpstr>
      <vt:lpstr>Thinking Point</vt:lpstr>
      <vt:lpstr>How can we start our essays?</vt:lpstr>
      <vt:lpstr>Introduction:</vt:lpstr>
      <vt:lpstr>Proactive</vt:lpstr>
      <vt:lpstr>Balanced</vt:lpstr>
      <vt:lpstr>Quotation</vt:lpstr>
      <vt:lpstr>Illustration</vt:lpstr>
      <vt:lpstr>Anecdote</vt:lpstr>
      <vt:lpstr>Individual Activity</vt:lpstr>
      <vt:lpstr>Peer Assessment</vt:lpstr>
      <vt:lpstr>1/4/14    Essay Structure 2</vt:lpstr>
      <vt:lpstr>1/4/14    Essay Structure 2</vt:lpstr>
      <vt:lpstr>Linking Ideas in a Discursive Essay</vt:lpstr>
      <vt:lpstr>Pair Activity</vt:lpstr>
      <vt:lpstr>PowerPoint Presentation</vt:lpstr>
      <vt:lpstr>Expression and Tone </vt:lpstr>
      <vt:lpstr>Why is it important to write your essay in a formal style? </vt:lpstr>
      <vt:lpstr>1/4/14    Essay Structure 3</vt:lpstr>
      <vt:lpstr>PowerPoint Presentation</vt:lpstr>
      <vt:lpstr>Pair Activity</vt:lpstr>
      <vt:lpstr>Formal Style: Example</vt:lpstr>
      <vt:lpstr>2/4/14    Essay Structure 4</vt:lpstr>
      <vt:lpstr>We are going to read an example of a discursive essay.   You are then going to provide detailed answers to the following  questions.</vt:lpstr>
      <vt:lpstr>Questions:</vt:lpstr>
      <vt:lpstr>PowerPoint Presentation</vt:lpstr>
      <vt:lpstr>PowerPoint Presentation</vt:lpstr>
      <vt:lpstr>You are now ready to write your discursive essay!</vt:lpstr>
      <vt:lpstr>7/4/14    Essay Writing</vt:lpstr>
      <vt:lpstr>Corrected Version</vt:lpstr>
      <vt:lpstr>8/4/14    Essay Writing</vt:lpstr>
      <vt:lpstr>Corrected Version</vt:lpstr>
      <vt:lpstr>9/4/14    Essay Writing</vt:lpstr>
      <vt:lpstr>Corrected Version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4 Added Value Unit</dc:title>
  <dc:creator>McEwan, Tracey</dc:creator>
  <cp:lastModifiedBy>Carolyn Bremner</cp:lastModifiedBy>
  <cp:revision>143</cp:revision>
  <cp:lastPrinted>2014-04-02T08:34:07Z</cp:lastPrinted>
  <dcterms:created xsi:type="dcterms:W3CDTF">2013-02-19T10:53:10Z</dcterms:created>
  <dcterms:modified xsi:type="dcterms:W3CDTF">2016-03-07T09:56:00Z</dcterms:modified>
</cp:coreProperties>
</file>